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5"/>
  </p:notesMasterIdLst>
  <p:sldIdLst>
    <p:sldId id="256" r:id="rId2"/>
    <p:sldId id="258" r:id="rId3"/>
    <p:sldId id="259" r:id="rId4"/>
  </p:sldIdLst>
  <p:sldSz cx="18003838" cy="27000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32"/>
    <a:srgbClr val="E8288A"/>
    <a:srgbClr val="02482E"/>
    <a:srgbClr val="CE7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3"/>
    <p:restoredTop sz="94694"/>
  </p:normalViewPr>
  <p:slideViewPr>
    <p:cSldViewPr snapToGrid="0">
      <p:cViewPr>
        <p:scale>
          <a:sx n="68" d="100"/>
          <a:sy n="68" d="100"/>
        </p:scale>
        <p:origin x="-1334" y="-27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160C3-59BA-324D-B0A9-CFD4E621622E}" type="datetimeFigureOut">
              <a:rPr lang="en-US" smtClean="0"/>
              <a:t>9/6/2025</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D35C2-2A92-2D43-8A56-C13412C5E6E8}" type="slidenum">
              <a:rPr lang="en-US" smtClean="0"/>
              <a:t>‹#›</a:t>
            </a:fld>
            <a:endParaRPr lang="en-US"/>
          </a:p>
        </p:txBody>
      </p:sp>
    </p:spTree>
    <p:extLst>
      <p:ext uri="{BB962C8B-B14F-4D97-AF65-F5344CB8AC3E}">
        <p14:creationId xmlns:p14="http://schemas.microsoft.com/office/powerpoint/2010/main" val="254618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D35C2-2A92-2D43-8A56-C13412C5E6E8}" type="slidenum">
              <a:rPr lang="en-US" smtClean="0"/>
              <a:t>1</a:t>
            </a:fld>
            <a:endParaRPr lang="en-US"/>
          </a:p>
        </p:txBody>
      </p:sp>
    </p:spTree>
    <p:extLst>
      <p:ext uri="{BB962C8B-B14F-4D97-AF65-F5344CB8AC3E}">
        <p14:creationId xmlns:p14="http://schemas.microsoft.com/office/powerpoint/2010/main" val="7346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D35C2-2A92-2D43-8A56-C13412C5E6E8}" type="slidenum">
              <a:rPr lang="en-US" smtClean="0"/>
              <a:t>2</a:t>
            </a:fld>
            <a:endParaRPr lang="en-US"/>
          </a:p>
        </p:txBody>
      </p:sp>
    </p:spTree>
    <p:extLst>
      <p:ext uri="{BB962C8B-B14F-4D97-AF65-F5344CB8AC3E}">
        <p14:creationId xmlns:p14="http://schemas.microsoft.com/office/powerpoint/2010/main" val="42668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0288" y="4418785"/>
            <a:ext cx="15303262" cy="9400070"/>
          </a:xfrm>
        </p:spPr>
        <p:txBody>
          <a:bodyPr anchor="b"/>
          <a:lstStyle>
            <a:lvl1pPr algn="ctr">
              <a:defRPr sz="11813"/>
            </a:lvl1pPr>
          </a:lstStyle>
          <a:p>
            <a:r>
              <a:rPr lang="en-GB"/>
              <a:t>Click to edit Master title style</a:t>
            </a:r>
            <a:endParaRPr lang="en-US" dirty="0"/>
          </a:p>
        </p:txBody>
      </p:sp>
      <p:sp>
        <p:nvSpPr>
          <p:cNvPr id="3" name="Subtitle 2"/>
          <p:cNvSpPr>
            <a:spLocks noGrp="1"/>
          </p:cNvSpPr>
          <p:nvPr>
            <p:ph type="subTitle" idx="1"/>
          </p:nvPr>
        </p:nvSpPr>
        <p:spPr>
          <a:xfrm>
            <a:off x="2250480" y="14181357"/>
            <a:ext cx="13502879" cy="6518796"/>
          </a:xfrm>
        </p:spPr>
        <p:txBody>
          <a:bodyPr/>
          <a:lstStyle>
            <a:lvl1pPr marL="0" indent="0" algn="ctr">
              <a:buNone/>
              <a:defRPr sz="4725"/>
            </a:lvl1pPr>
            <a:lvl2pPr marL="900181" indent="0" algn="ctr">
              <a:buNone/>
              <a:defRPr sz="3938"/>
            </a:lvl2pPr>
            <a:lvl3pPr marL="1800362" indent="0" algn="ctr">
              <a:buNone/>
              <a:defRPr sz="3544"/>
            </a:lvl3pPr>
            <a:lvl4pPr marL="2700543" indent="0" algn="ctr">
              <a:buNone/>
              <a:defRPr sz="3150"/>
            </a:lvl4pPr>
            <a:lvl5pPr marL="3600724" indent="0" algn="ctr">
              <a:buNone/>
              <a:defRPr sz="3150"/>
            </a:lvl5pPr>
            <a:lvl6pPr marL="4500905" indent="0" algn="ctr">
              <a:buNone/>
              <a:defRPr sz="3150"/>
            </a:lvl6pPr>
            <a:lvl7pPr marL="5401086" indent="0" algn="ctr">
              <a:buNone/>
              <a:defRPr sz="3150"/>
            </a:lvl7pPr>
            <a:lvl8pPr marL="6301268" indent="0" algn="ctr">
              <a:buNone/>
              <a:defRPr sz="3150"/>
            </a:lvl8pPr>
            <a:lvl9pPr marL="7201449" indent="0" algn="ctr">
              <a:buNone/>
              <a:defRPr sz="315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D6E5C43-2208-8943-90D1-29B4B4FB480C}"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E0C16-C6D9-544B-A6B0-880795ACB800}" type="slidenum">
              <a:rPr lang="en-US" smtClean="0"/>
              <a:t>‹#›</a:t>
            </a:fld>
            <a:endParaRPr lang="en-US"/>
          </a:p>
        </p:txBody>
      </p:sp>
    </p:spTree>
    <p:extLst>
      <p:ext uri="{BB962C8B-B14F-4D97-AF65-F5344CB8AC3E}">
        <p14:creationId xmlns:p14="http://schemas.microsoft.com/office/powerpoint/2010/main" val="33727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6E5C43-2208-8943-90D1-29B4B4FB480C}"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E0C16-C6D9-544B-A6B0-880795ACB800}" type="slidenum">
              <a:rPr lang="en-US" smtClean="0"/>
              <a:t>‹#›</a:t>
            </a:fld>
            <a:endParaRPr lang="en-US"/>
          </a:p>
        </p:txBody>
      </p:sp>
    </p:spTree>
    <p:extLst>
      <p:ext uri="{BB962C8B-B14F-4D97-AF65-F5344CB8AC3E}">
        <p14:creationId xmlns:p14="http://schemas.microsoft.com/office/powerpoint/2010/main" val="64787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83997" y="1437511"/>
            <a:ext cx="3882078" cy="2288142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37765" y="1437511"/>
            <a:ext cx="11421185" cy="2288142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6E5C43-2208-8943-90D1-29B4B4FB480C}"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E0C16-C6D9-544B-A6B0-880795ACB800}" type="slidenum">
              <a:rPr lang="en-US" smtClean="0"/>
              <a:t>‹#›</a:t>
            </a:fld>
            <a:endParaRPr lang="en-US"/>
          </a:p>
        </p:txBody>
      </p:sp>
    </p:spTree>
    <p:extLst>
      <p:ext uri="{BB962C8B-B14F-4D97-AF65-F5344CB8AC3E}">
        <p14:creationId xmlns:p14="http://schemas.microsoft.com/office/powerpoint/2010/main" val="398469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6E5C43-2208-8943-90D1-29B4B4FB480C}"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E0C16-C6D9-544B-A6B0-880795ACB800}" type="slidenum">
              <a:rPr lang="en-US" smtClean="0"/>
              <a:t>‹#›</a:t>
            </a:fld>
            <a:endParaRPr lang="en-US"/>
          </a:p>
        </p:txBody>
      </p:sp>
    </p:spTree>
    <p:extLst>
      <p:ext uri="{BB962C8B-B14F-4D97-AF65-F5344CB8AC3E}">
        <p14:creationId xmlns:p14="http://schemas.microsoft.com/office/powerpoint/2010/main" val="320825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8388" y="6731308"/>
            <a:ext cx="15528310" cy="11231331"/>
          </a:xfrm>
        </p:spPr>
        <p:txBody>
          <a:bodyPr anchor="b"/>
          <a:lstStyle>
            <a:lvl1pPr>
              <a:defRPr sz="11813"/>
            </a:lvl1pPr>
          </a:lstStyle>
          <a:p>
            <a:r>
              <a:rPr lang="en-GB"/>
              <a:t>Click to edit Master title style</a:t>
            </a:r>
            <a:endParaRPr lang="en-US" dirty="0"/>
          </a:p>
        </p:txBody>
      </p:sp>
      <p:sp>
        <p:nvSpPr>
          <p:cNvPr id="3" name="Text Placeholder 2"/>
          <p:cNvSpPr>
            <a:spLocks noGrp="1"/>
          </p:cNvSpPr>
          <p:nvPr>
            <p:ph type="body" idx="1"/>
          </p:nvPr>
        </p:nvSpPr>
        <p:spPr>
          <a:xfrm>
            <a:off x="1228388" y="18068892"/>
            <a:ext cx="15528310" cy="5906292"/>
          </a:xfrm>
        </p:spPr>
        <p:txBody>
          <a:bodyPr/>
          <a:lstStyle>
            <a:lvl1pPr marL="0" indent="0">
              <a:buNone/>
              <a:defRPr sz="4725">
                <a:solidFill>
                  <a:schemeClr val="tx1">
                    <a:tint val="82000"/>
                  </a:schemeClr>
                </a:solidFill>
              </a:defRPr>
            </a:lvl1pPr>
            <a:lvl2pPr marL="900181" indent="0">
              <a:buNone/>
              <a:defRPr sz="3938">
                <a:solidFill>
                  <a:schemeClr val="tx1">
                    <a:tint val="82000"/>
                  </a:schemeClr>
                </a:solidFill>
              </a:defRPr>
            </a:lvl2pPr>
            <a:lvl3pPr marL="1800362" indent="0">
              <a:buNone/>
              <a:defRPr sz="3544">
                <a:solidFill>
                  <a:schemeClr val="tx1">
                    <a:tint val="82000"/>
                  </a:schemeClr>
                </a:solidFill>
              </a:defRPr>
            </a:lvl3pPr>
            <a:lvl4pPr marL="2700543" indent="0">
              <a:buNone/>
              <a:defRPr sz="3150">
                <a:solidFill>
                  <a:schemeClr val="tx1">
                    <a:tint val="82000"/>
                  </a:schemeClr>
                </a:solidFill>
              </a:defRPr>
            </a:lvl4pPr>
            <a:lvl5pPr marL="3600724" indent="0">
              <a:buNone/>
              <a:defRPr sz="3150">
                <a:solidFill>
                  <a:schemeClr val="tx1">
                    <a:tint val="82000"/>
                  </a:schemeClr>
                </a:solidFill>
              </a:defRPr>
            </a:lvl5pPr>
            <a:lvl6pPr marL="4500905" indent="0">
              <a:buNone/>
              <a:defRPr sz="3150">
                <a:solidFill>
                  <a:schemeClr val="tx1">
                    <a:tint val="82000"/>
                  </a:schemeClr>
                </a:solidFill>
              </a:defRPr>
            </a:lvl6pPr>
            <a:lvl7pPr marL="5401086" indent="0">
              <a:buNone/>
              <a:defRPr sz="3150">
                <a:solidFill>
                  <a:schemeClr val="tx1">
                    <a:tint val="82000"/>
                  </a:schemeClr>
                </a:solidFill>
              </a:defRPr>
            </a:lvl7pPr>
            <a:lvl8pPr marL="6301268" indent="0">
              <a:buNone/>
              <a:defRPr sz="3150">
                <a:solidFill>
                  <a:schemeClr val="tx1">
                    <a:tint val="82000"/>
                  </a:schemeClr>
                </a:solidFill>
              </a:defRPr>
            </a:lvl8pPr>
            <a:lvl9pPr marL="7201449" indent="0">
              <a:buNone/>
              <a:defRPr sz="315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D6E5C43-2208-8943-90D1-29B4B4FB480C}"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E0C16-C6D9-544B-A6B0-880795ACB800}" type="slidenum">
              <a:rPr lang="en-US" smtClean="0"/>
              <a:t>‹#›</a:t>
            </a:fld>
            <a:endParaRPr lang="en-US"/>
          </a:p>
        </p:txBody>
      </p:sp>
    </p:spTree>
    <p:extLst>
      <p:ext uri="{BB962C8B-B14F-4D97-AF65-F5344CB8AC3E}">
        <p14:creationId xmlns:p14="http://schemas.microsoft.com/office/powerpoint/2010/main" val="296701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37764" y="7187553"/>
            <a:ext cx="7651631" cy="171313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9114443" y="7187553"/>
            <a:ext cx="7651631" cy="171313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D6E5C43-2208-8943-90D1-29B4B4FB480C}"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E0C16-C6D9-544B-A6B0-880795ACB800}" type="slidenum">
              <a:rPr lang="en-US" smtClean="0"/>
              <a:t>‹#›</a:t>
            </a:fld>
            <a:endParaRPr lang="en-US"/>
          </a:p>
        </p:txBody>
      </p:sp>
    </p:spTree>
    <p:extLst>
      <p:ext uri="{BB962C8B-B14F-4D97-AF65-F5344CB8AC3E}">
        <p14:creationId xmlns:p14="http://schemas.microsoft.com/office/powerpoint/2010/main" val="309962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0109" y="1437516"/>
            <a:ext cx="15528310" cy="521879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40111" y="6618801"/>
            <a:ext cx="7616466" cy="3243772"/>
          </a:xfrm>
        </p:spPr>
        <p:txBody>
          <a:bodyPr anchor="b"/>
          <a:lstStyle>
            <a:lvl1pPr marL="0" indent="0">
              <a:buNone/>
              <a:defRPr sz="4725" b="1"/>
            </a:lvl1pPr>
            <a:lvl2pPr marL="900181" indent="0">
              <a:buNone/>
              <a:defRPr sz="3938" b="1"/>
            </a:lvl2pPr>
            <a:lvl3pPr marL="1800362" indent="0">
              <a:buNone/>
              <a:defRPr sz="3544" b="1"/>
            </a:lvl3pPr>
            <a:lvl4pPr marL="2700543" indent="0">
              <a:buNone/>
              <a:defRPr sz="3150" b="1"/>
            </a:lvl4pPr>
            <a:lvl5pPr marL="3600724" indent="0">
              <a:buNone/>
              <a:defRPr sz="3150" b="1"/>
            </a:lvl5pPr>
            <a:lvl6pPr marL="4500905" indent="0">
              <a:buNone/>
              <a:defRPr sz="3150" b="1"/>
            </a:lvl6pPr>
            <a:lvl7pPr marL="5401086" indent="0">
              <a:buNone/>
              <a:defRPr sz="3150" b="1"/>
            </a:lvl7pPr>
            <a:lvl8pPr marL="6301268" indent="0">
              <a:buNone/>
              <a:defRPr sz="3150" b="1"/>
            </a:lvl8pPr>
            <a:lvl9pPr marL="7201449" indent="0">
              <a:buNone/>
              <a:defRPr sz="3150" b="1"/>
            </a:lvl9pPr>
          </a:lstStyle>
          <a:p>
            <a:pPr lvl="0"/>
            <a:r>
              <a:rPr lang="en-GB"/>
              <a:t>Click to edit Master text styles</a:t>
            </a:r>
          </a:p>
        </p:txBody>
      </p:sp>
      <p:sp>
        <p:nvSpPr>
          <p:cNvPr id="4" name="Content Placeholder 3"/>
          <p:cNvSpPr>
            <a:spLocks noGrp="1"/>
          </p:cNvSpPr>
          <p:nvPr>
            <p:ph sz="half" idx="2"/>
          </p:nvPr>
        </p:nvSpPr>
        <p:spPr>
          <a:xfrm>
            <a:off x="1240111" y="9862573"/>
            <a:ext cx="7616466" cy="145063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9114444" y="6618801"/>
            <a:ext cx="7653976" cy="3243772"/>
          </a:xfrm>
        </p:spPr>
        <p:txBody>
          <a:bodyPr anchor="b"/>
          <a:lstStyle>
            <a:lvl1pPr marL="0" indent="0">
              <a:buNone/>
              <a:defRPr sz="4725" b="1"/>
            </a:lvl1pPr>
            <a:lvl2pPr marL="900181" indent="0">
              <a:buNone/>
              <a:defRPr sz="3938" b="1"/>
            </a:lvl2pPr>
            <a:lvl3pPr marL="1800362" indent="0">
              <a:buNone/>
              <a:defRPr sz="3544" b="1"/>
            </a:lvl3pPr>
            <a:lvl4pPr marL="2700543" indent="0">
              <a:buNone/>
              <a:defRPr sz="3150" b="1"/>
            </a:lvl4pPr>
            <a:lvl5pPr marL="3600724" indent="0">
              <a:buNone/>
              <a:defRPr sz="3150" b="1"/>
            </a:lvl5pPr>
            <a:lvl6pPr marL="4500905" indent="0">
              <a:buNone/>
              <a:defRPr sz="3150" b="1"/>
            </a:lvl6pPr>
            <a:lvl7pPr marL="5401086" indent="0">
              <a:buNone/>
              <a:defRPr sz="3150" b="1"/>
            </a:lvl7pPr>
            <a:lvl8pPr marL="6301268" indent="0">
              <a:buNone/>
              <a:defRPr sz="3150" b="1"/>
            </a:lvl8pPr>
            <a:lvl9pPr marL="7201449" indent="0">
              <a:buNone/>
              <a:defRPr sz="3150" b="1"/>
            </a:lvl9pPr>
          </a:lstStyle>
          <a:p>
            <a:pPr lvl="0"/>
            <a:r>
              <a:rPr lang="en-GB"/>
              <a:t>Click to edit Master text styles</a:t>
            </a:r>
          </a:p>
        </p:txBody>
      </p:sp>
      <p:sp>
        <p:nvSpPr>
          <p:cNvPr id="6" name="Content Placeholder 5"/>
          <p:cNvSpPr>
            <a:spLocks noGrp="1"/>
          </p:cNvSpPr>
          <p:nvPr>
            <p:ph sz="quarter" idx="4"/>
          </p:nvPr>
        </p:nvSpPr>
        <p:spPr>
          <a:xfrm>
            <a:off x="9114444" y="9862573"/>
            <a:ext cx="7653976" cy="145063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D6E5C43-2208-8943-90D1-29B4B4FB480C}" type="datetimeFigureOut">
              <a:rPr lang="en-US" smtClean="0"/>
              <a:t>9/6/2025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E0C16-C6D9-544B-A6B0-880795ACB800}" type="slidenum">
              <a:rPr lang="en-US" smtClean="0"/>
              <a:t>‹#›</a:t>
            </a:fld>
            <a:endParaRPr lang="en-US"/>
          </a:p>
        </p:txBody>
      </p:sp>
    </p:spTree>
    <p:extLst>
      <p:ext uri="{BB962C8B-B14F-4D97-AF65-F5344CB8AC3E}">
        <p14:creationId xmlns:p14="http://schemas.microsoft.com/office/powerpoint/2010/main" val="276862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D6E5C43-2208-8943-90D1-29B4B4FB480C}" type="datetimeFigureOut">
              <a:rPr lang="en-US" smtClean="0"/>
              <a:t>9/6/2025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E0C16-C6D9-544B-A6B0-880795ACB800}" type="slidenum">
              <a:rPr lang="en-US" smtClean="0"/>
              <a:t>‹#›</a:t>
            </a:fld>
            <a:endParaRPr lang="en-US"/>
          </a:p>
        </p:txBody>
      </p:sp>
    </p:spTree>
    <p:extLst>
      <p:ext uri="{BB962C8B-B14F-4D97-AF65-F5344CB8AC3E}">
        <p14:creationId xmlns:p14="http://schemas.microsoft.com/office/powerpoint/2010/main" val="327039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E5C43-2208-8943-90D1-29B4B4FB480C}" type="datetimeFigureOut">
              <a:rPr lang="en-US" smtClean="0"/>
              <a:t>9/6/2025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E0C16-C6D9-544B-A6B0-880795ACB800}" type="slidenum">
              <a:rPr lang="en-US" smtClean="0"/>
              <a:t>‹#›</a:t>
            </a:fld>
            <a:endParaRPr lang="en-US"/>
          </a:p>
        </p:txBody>
      </p:sp>
    </p:spTree>
    <p:extLst>
      <p:ext uri="{BB962C8B-B14F-4D97-AF65-F5344CB8AC3E}">
        <p14:creationId xmlns:p14="http://schemas.microsoft.com/office/powerpoint/2010/main" val="166778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40109" y="1800013"/>
            <a:ext cx="5806706" cy="6300047"/>
          </a:xfrm>
        </p:spPr>
        <p:txBody>
          <a:bodyPr anchor="b"/>
          <a:lstStyle>
            <a:lvl1pPr>
              <a:defRPr sz="6300"/>
            </a:lvl1pPr>
          </a:lstStyle>
          <a:p>
            <a:r>
              <a:rPr lang="en-GB"/>
              <a:t>Click to edit Master title style</a:t>
            </a:r>
            <a:endParaRPr lang="en-US" dirty="0"/>
          </a:p>
        </p:txBody>
      </p:sp>
      <p:sp>
        <p:nvSpPr>
          <p:cNvPr id="3" name="Content Placeholder 2"/>
          <p:cNvSpPr>
            <a:spLocks noGrp="1"/>
          </p:cNvSpPr>
          <p:nvPr>
            <p:ph idx="1"/>
          </p:nvPr>
        </p:nvSpPr>
        <p:spPr>
          <a:xfrm>
            <a:off x="7653976" y="3887535"/>
            <a:ext cx="9114443" cy="19187642"/>
          </a:xfrm>
        </p:spPr>
        <p:txBody>
          <a:bodyPr/>
          <a:lstStyle>
            <a:lvl1pPr>
              <a:defRPr sz="6300"/>
            </a:lvl1pPr>
            <a:lvl2pPr>
              <a:defRPr sz="5513"/>
            </a:lvl2pPr>
            <a:lvl3pPr>
              <a:defRPr sz="4725"/>
            </a:lvl3pPr>
            <a:lvl4pPr>
              <a:defRPr sz="3938"/>
            </a:lvl4pPr>
            <a:lvl5pPr>
              <a:defRPr sz="3938"/>
            </a:lvl5pPr>
            <a:lvl6pPr>
              <a:defRPr sz="3938"/>
            </a:lvl6pPr>
            <a:lvl7pPr>
              <a:defRPr sz="3938"/>
            </a:lvl7pPr>
            <a:lvl8pPr>
              <a:defRPr sz="3938"/>
            </a:lvl8pPr>
            <a:lvl9pPr>
              <a:defRPr sz="393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40109" y="8100060"/>
            <a:ext cx="5806706" cy="15006363"/>
          </a:xfrm>
        </p:spPr>
        <p:txBody>
          <a:bodyPr/>
          <a:lstStyle>
            <a:lvl1pPr marL="0" indent="0">
              <a:buNone/>
              <a:defRPr sz="3150"/>
            </a:lvl1pPr>
            <a:lvl2pPr marL="900181" indent="0">
              <a:buNone/>
              <a:defRPr sz="2756"/>
            </a:lvl2pPr>
            <a:lvl3pPr marL="1800362" indent="0">
              <a:buNone/>
              <a:defRPr sz="2363"/>
            </a:lvl3pPr>
            <a:lvl4pPr marL="2700543" indent="0">
              <a:buNone/>
              <a:defRPr sz="1969"/>
            </a:lvl4pPr>
            <a:lvl5pPr marL="3600724" indent="0">
              <a:buNone/>
              <a:defRPr sz="1969"/>
            </a:lvl5pPr>
            <a:lvl6pPr marL="4500905" indent="0">
              <a:buNone/>
              <a:defRPr sz="1969"/>
            </a:lvl6pPr>
            <a:lvl7pPr marL="5401086" indent="0">
              <a:buNone/>
              <a:defRPr sz="1969"/>
            </a:lvl7pPr>
            <a:lvl8pPr marL="6301268" indent="0">
              <a:buNone/>
              <a:defRPr sz="1969"/>
            </a:lvl8pPr>
            <a:lvl9pPr marL="7201449" indent="0">
              <a:buNone/>
              <a:defRPr sz="1969"/>
            </a:lvl9pPr>
          </a:lstStyle>
          <a:p>
            <a:pPr lvl="0"/>
            <a:r>
              <a:rPr lang="en-GB"/>
              <a:t>Click to edit Master text styles</a:t>
            </a:r>
          </a:p>
        </p:txBody>
      </p:sp>
      <p:sp>
        <p:nvSpPr>
          <p:cNvPr id="5" name="Date Placeholder 4"/>
          <p:cNvSpPr>
            <a:spLocks noGrp="1"/>
          </p:cNvSpPr>
          <p:nvPr>
            <p:ph type="dt" sz="half" idx="10"/>
          </p:nvPr>
        </p:nvSpPr>
        <p:spPr/>
        <p:txBody>
          <a:bodyPr/>
          <a:lstStyle/>
          <a:p>
            <a:fld id="{CD6E5C43-2208-8943-90D1-29B4B4FB480C}"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E0C16-C6D9-544B-A6B0-880795ACB800}" type="slidenum">
              <a:rPr lang="en-US" smtClean="0"/>
              <a:t>‹#›</a:t>
            </a:fld>
            <a:endParaRPr lang="en-US"/>
          </a:p>
        </p:txBody>
      </p:sp>
    </p:spTree>
    <p:extLst>
      <p:ext uri="{BB962C8B-B14F-4D97-AF65-F5344CB8AC3E}">
        <p14:creationId xmlns:p14="http://schemas.microsoft.com/office/powerpoint/2010/main" val="42294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40109" y="1800013"/>
            <a:ext cx="5806706" cy="6300047"/>
          </a:xfrm>
        </p:spPr>
        <p:txBody>
          <a:bodyPr anchor="b"/>
          <a:lstStyle>
            <a:lvl1pPr>
              <a:defRPr sz="63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653976" y="3887535"/>
            <a:ext cx="9114443" cy="19187642"/>
          </a:xfrm>
        </p:spPr>
        <p:txBody>
          <a:bodyPr anchor="t"/>
          <a:lstStyle>
            <a:lvl1pPr marL="0" indent="0">
              <a:buNone/>
              <a:defRPr sz="6300"/>
            </a:lvl1pPr>
            <a:lvl2pPr marL="900181" indent="0">
              <a:buNone/>
              <a:defRPr sz="5513"/>
            </a:lvl2pPr>
            <a:lvl3pPr marL="1800362" indent="0">
              <a:buNone/>
              <a:defRPr sz="4725"/>
            </a:lvl3pPr>
            <a:lvl4pPr marL="2700543" indent="0">
              <a:buNone/>
              <a:defRPr sz="3938"/>
            </a:lvl4pPr>
            <a:lvl5pPr marL="3600724" indent="0">
              <a:buNone/>
              <a:defRPr sz="3938"/>
            </a:lvl5pPr>
            <a:lvl6pPr marL="4500905" indent="0">
              <a:buNone/>
              <a:defRPr sz="3938"/>
            </a:lvl6pPr>
            <a:lvl7pPr marL="5401086" indent="0">
              <a:buNone/>
              <a:defRPr sz="3938"/>
            </a:lvl7pPr>
            <a:lvl8pPr marL="6301268" indent="0">
              <a:buNone/>
              <a:defRPr sz="3938"/>
            </a:lvl8pPr>
            <a:lvl9pPr marL="7201449" indent="0">
              <a:buNone/>
              <a:defRPr sz="3938"/>
            </a:lvl9pPr>
          </a:lstStyle>
          <a:p>
            <a:r>
              <a:rPr lang="en-GB"/>
              <a:t>Click icon to add picture</a:t>
            </a:r>
            <a:endParaRPr lang="en-US" dirty="0"/>
          </a:p>
        </p:txBody>
      </p:sp>
      <p:sp>
        <p:nvSpPr>
          <p:cNvPr id="4" name="Text Placeholder 3"/>
          <p:cNvSpPr>
            <a:spLocks noGrp="1"/>
          </p:cNvSpPr>
          <p:nvPr>
            <p:ph type="body" sz="half" idx="2"/>
          </p:nvPr>
        </p:nvSpPr>
        <p:spPr>
          <a:xfrm>
            <a:off x="1240109" y="8100060"/>
            <a:ext cx="5806706" cy="15006363"/>
          </a:xfrm>
        </p:spPr>
        <p:txBody>
          <a:bodyPr/>
          <a:lstStyle>
            <a:lvl1pPr marL="0" indent="0">
              <a:buNone/>
              <a:defRPr sz="3150"/>
            </a:lvl1pPr>
            <a:lvl2pPr marL="900181" indent="0">
              <a:buNone/>
              <a:defRPr sz="2756"/>
            </a:lvl2pPr>
            <a:lvl3pPr marL="1800362" indent="0">
              <a:buNone/>
              <a:defRPr sz="2363"/>
            </a:lvl3pPr>
            <a:lvl4pPr marL="2700543" indent="0">
              <a:buNone/>
              <a:defRPr sz="1969"/>
            </a:lvl4pPr>
            <a:lvl5pPr marL="3600724" indent="0">
              <a:buNone/>
              <a:defRPr sz="1969"/>
            </a:lvl5pPr>
            <a:lvl6pPr marL="4500905" indent="0">
              <a:buNone/>
              <a:defRPr sz="1969"/>
            </a:lvl6pPr>
            <a:lvl7pPr marL="5401086" indent="0">
              <a:buNone/>
              <a:defRPr sz="1969"/>
            </a:lvl7pPr>
            <a:lvl8pPr marL="6301268" indent="0">
              <a:buNone/>
              <a:defRPr sz="1969"/>
            </a:lvl8pPr>
            <a:lvl9pPr marL="7201449" indent="0">
              <a:buNone/>
              <a:defRPr sz="1969"/>
            </a:lvl9pPr>
          </a:lstStyle>
          <a:p>
            <a:pPr lvl="0"/>
            <a:r>
              <a:rPr lang="en-GB"/>
              <a:t>Click to edit Master text styles</a:t>
            </a:r>
          </a:p>
        </p:txBody>
      </p:sp>
      <p:sp>
        <p:nvSpPr>
          <p:cNvPr id="5" name="Date Placeholder 4"/>
          <p:cNvSpPr>
            <a:spLocks noGrp="1"/>
          </p:cNvSpPr>
          <p:nvPr>
            <p:ph type="dt" sz="half" idx="10"/>
          </p:nvPr>
        </p:nvSpPr>
        <p:spPr/>
        <p:txBody>
          <a:bodyPr/>
          <a:lstStyle/>
          <a:p>
            <a:fld id="{CD6E5C43-2208-8943-90D1-29B4B4FB480C}"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E0C16-C6D9-544B-A6B0-880795ACB800}" type="slidenum">
              <a:rPr lang="en-US" smtClean="0"/>
              <a:t>‹#›</a:t>
            </a:fld>
            <a:endParaRPr lang="en-US"/>
          </a:p>
        </p:txBody>
      </p:sp>
    </p:spTree>
    <p:extLst>
      <p:ext uri="{BB962C8B-B14F-4D97-AF65-F5344CB8AC3E}">
        <p14:creationId xmlns:p14="http://schemas.microsoft.com/office/powerpoint/2010/main" val="118004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7764" y="1437516"/>
            <a:ext cx="15528310" cy="521879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37764" y="7187553"/>
            <a:ext cx="15528310" cy="1713137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37764" y="25025191"/>
            <a:ext cx="4050864" cy="1437511"/>
          </a:xfrm>
          <a:prstGeom prst="rect">
            <a:avLst/>
          </a:prstGeom>
        </p:spPr>
        <p:txBody>
          <a:bodyPr vert="horz" lIns="91440" tIns="45720" rIns="91440" bIns="45720" rtlCol="0" anchor="ctr"/>
          <a:lstStyle>
            <a:lvl1pPr algn="l">
              <a:defRPr sz="2363">
                <a:solidFill>
                  <a:schemeClr val="tx1">
                    <a:tint val="82000"/>
                  </a:schemeClr>
                </a:solidFill>
              </a:defRPr>
            </a:lvl1pPr>
          </a:lstStyle>
          <a:p>
            <a:fld id="{CD6E5C43-2208-8943-90D1-29B4B4FB480C}" type="datetimeFigureOut">
              <a:rPr lang="en-US" smtClean="0"/>
              <a:t>9/6/2025</a:t>
            </a:fld>
            <a:endParaRPr lang="en-US"/>
          </a:p>
        </p:txBody>
      </p:sp>
      <p:sp>
        <p:nvSpPr>
          <p:cNvPr id="5" name="Footer Placeholder 4"/>
          <p:cNvSpPr>
            <a:spLocks noGrp="1"/>
          </p:cNvSpPr>
          <p:nvPr>
            <p:ph type="ftr" sz="quarter" idx="3"/>
          </p:nvPr>
        </p:nvSpPr>
        <p:spPr>
          <a:xfrm>
            <a:off x="5963772" y="25025191"/>
            <a:ext cx="6076295" cy="1437511"/>
          </a:xfrm>
          <a:prstGeom prst="rect">
            <a:avLst/>
          </a:prstGeom>
        </p:spPr>
        <p:txBody>
          <a:bodyPr vert="horz" lIns="91440" tIns="45720" rIns="91440" bIns="45720" rtlCol="0" anchor="ctr"/>
          <a:lstStyle>
            <a:lvl1pPr algn="ctr">
              <a:defRPr sz="2363">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2715210" y="25025191"/>
            <a:ext cx="4050864" cy="1437511"/>
          </a:xfrm>
          <a:prstGeom prst="rect">
            <a:avLst/>
          </a:prstGeom>
        </p:spPr>
        <p:txBody>
          <a:bodyPr vert="horz" lIns="91440" tIns="45720" rIns="91440" bIns="45720" rtlCol="0" anchor="ctr"/>
          <a:lstStyle>
            <a:lvl1pPr algn="r">
              <a:defRPr sz="2363">
                <a:solidFill>
                  <a:schemeClr val="tx1">
                    <a:tint val="82000"/>
                  </a:schemeClr>
                </a:solidFill>
              </a:defRPr>
            </a:lvl1pPr>
          </a:lstStyle>
          <a:p>
            <a:fld id="{EF7E0C16-C6D9-544B-A6B0-880795ACB800}" type="slidenum">
              <a:rPr lang="en-US" smtClean="0"/>
              <a:t>‹#›</a:t>
            </a:fld>
            <a:endParaRPr lang="en-US"/>
          </a:p>
        </p:txBody>
      </p:sp>
    </p:spTree>
    <p:extLst>
      <p:ext uri="{BB962C8B-B14F-4D97-AF65-F5344CB8AC3E}">
        <p14:creationId xmlns:p14="http://schemas.microsoft.com/office/powerpoint/2010/main" val="8508665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800362" rtl="0" eaLnBrk="1" latinLnBrk="0" hangingPunct="1">
        <a:lnSpc>
          <a:spcPct val="90000"/>
        </a:lnSpc>
        <a:spcBef>
          <a:spcPct val="0"/>
        </a:spcBef>
        <a:buNone/>
        <a:defRPr sz="8663" kern="1200">
          <a:solidFill>
            <a:schemeClr val="tx1"/>
          </a:solidFill>
          <a:latin typeface="+mj-lt"/>
          <a:ea typeface="+mj-ea"/>
          <a:cs typeface="+mj-cs"/>
        </a:defRPr>
      </a:lvl1pPr>
    </p:titleStyle>
    <p:bodyStyle>
      <a:lvl1pPr marL="450091" indent="-450091" algn="l" defTabSz="1800362" rtl="0" eaLnBrk="1" latinLnBrk="0" hangingPunct="1">
        <a:lnSpc>
          <a:spcPct val="90000"/>
        </a:lnSpc>
        <a:spcBef>
          <a:spcPts val="1969"/>
        </a:spcBef>
        <a:buFont typeface="Arial" panose="020B0604020202020204" pitchFamily="34" charset="0"/>
        <a:buChar char="•"/>
        <a:defRPr sz="5513" kern="1200">
          <a:solidFill>
            <a:schemeClr val="tx1"/>
          </a:solidFill>
          <a:latin typeface="+mn-lt"/>
          <a:ea typeface="+mn-ea"/>
          <a:cs typeface="+mn-cs"/>
        </a:defRPr>
      </a:lvl1pPr>
      <a:lvl2pPr marL="1350272" indent="-450091" algn="l" defTabSz="1800362" rtl="0" eaLnBrk="1" latinLnBrk="0" hangingPunct="1">
        <a:lnSpc>
          <a:spcPct val="90000"/>
        </a:lnSpc>
        <a:spcBef>
          <a:spcPts val="984"/>
        </a:spcBef>
        <a:buFont typeface="Arial" panose="020B0604020202020204" pitchFamily="34" charset="0"/>
        <a:buChar char="•"/>
        <a:defRPr sz="4725" kern="1200">
          <a:solidFill>
            <a:schemeClr val="tx1"/>
          </a:solidFill>
          <a:latin typeface="+mn-lt"/>
          <a:ea typeface="+mn-ea"/>
          <a:cs typeface="+mn-cs"/>
        </a:defRPr>
      </a:lvl2pPr>
      <a:lvl3pPr marL="2250453" indent="-450091" algn="l" defTabSz="1800362" rtl="0" eaLnBrk="1" latinLnBrk="0" hangingPunct="1">
        <a:lnSpc>
          <a:spcPct val="90000"/>
        </a:lnSpc>
        <a:spcBef>
          <a:spcPts val="984"/>
        </a:spcBef>
        <a:buFont typeface="Arial" panose="020B0604020202020204" pitchFamily="34" charset="0"/>
        <a:buChar char="•"/>
        <a:defRPr sz="3938" kern="1200">
          <a:solidFill>
            <a:schemeClr val="tx1"/>
          </a:solidFill>
          <a:latin typeface="+mn-lt"/>
          <a:ea typeface="+mn-ea"/>
          <a:cs typeface="+mn-cs"/>
        </a:defRPr>
      </a:lvl3pPr>
      <a:lvl4pPr marL="3150634" indent="-450091" algn="l" defTabSz="1800362"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4pPr>
      <a:lvl5pPr marL="4050815" indent="-450091" algn="l" defTabSz="1800362"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5pPr>
      <a:lvl6pPr marL="4950996" indent="-450091" algn="l" defTabSz="1800362"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6pPr>
      <a:lvl7pPr marL="5851177" indent="-450091" algn="l" defTabSz="1800362"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7pPr>
      <a:lvl8pPr marL="6751358" indent="-450091" algn="l" defTabSz="1800362"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8pPr>
      <a:lvl9pPr marL="7651539" indent="-450091" algn="l" defTabSz="1800362" rtl="0" eaLnBrk="1" latinLnBrk="0" hangingPunct="1">
        <a:lnSpc>
          <a:spcPct val="90000"/>
        </a:lnSpc>
        <a:spcBef>
          <a:spcPts val="984"/>
        </a:spcBef>
        <a:buFont typeface="Arial" panose="020B0604020202020204" pitchFamily="34" charset="0"/>
        <a:buChar char="•"/>
        <a:defRPr sz="3544" kern="1200">
          <a:solidFill>
            <a:schemeClr val="tx1"/>
          </a:solidFill>
          <a:latin typeface="+mn-lt"/>
          <a:ea typeface="+mn-ea"/>
          <a:cs typeface="+mn-cs"/>
        </a:defRPr>
      </a:lvl9pPr>
    </p:bodyStyle>
    <p:otherStyle>
      <a:defPPr>
        <a:defRPr lang="en-US"/>
      </a:defPPr>
      <a:lvl1pPr marL="0" algn="l" defTabSz="1800362" rtl="0" eaLnBrk="1" latinLnBrk="0" hangingPunct="1">
        <a:defRPr sz="3544" kern="1200">
          <a:solidFill>
            <a:schemeClr val="tx1"/>
          </a:solidFill>
          <a:latin typeface="+mn-lt"/>
          <a:ea typeface="+mn-ea"/>
          <a:cs typeface="+mn-cs"/>
        </a:defRPr>
      </a:lvl1pPr>
      <a:lvl2pPr marL="900181" algn="l" defTabSz="1800362" rtl="0" eaLnBrk="1" latinLnBrk="0" hangingPunct="1">
        <a:defRPr sz="3544" kern="1200">
          <a:solidFill>
            <a:schemeClr val="tx1"/>
          </a:solidFill>
          <a:latin typeface="+mn-lt"/>
          <a:ea typeface="+mn-ea"/>
          <a:cs typeface="+mn-cs"/>
        </a:defRPr>
      </a:lvl2pPr>
      <a:lvl3pPr marL="1800362" algn="l" defTabSz="1800362" rtl="0" eaLnBrk="1" latinLnBrk="0" hangingPunct="1">
        <a:defRPr sz="3544" kern="1200">
          <a:solidFill>
            <a:schemeClr val="tx1"/>
          </a:solidFill>
          <a:latin typeface="+mn-lt"/>
          <a:ea typeface="+mn-ea"/>
          <a:cs typeface="+mn-cs"/>
        </a:defRPr>
      </a:lvl3pPr>
      <a:lvl4pPr marL="2700543" algn="l" defTabSz="1800362" rtl="0" eaLnBrk="1" latinLnBrk="0" hangingPunct="1">
        <a:defRPr sz="3544" kern="1200">
          <a:solidFill>
            <a:schemeClr val="tx1"/>
          </a:solidFill>
          <a:latin typeface="+mn-lt"/>
          <a:ea typeface="+mn-ea"/>
          <a:cs typeface="+mn-cs"/>
        </a:defRPr>
      </a:lvl4pPr>
      <a:lvl5pPr marL="3600724" algn="l" defTabSz="1800362" rtl="0" eaLnBrk="1" latinLnBrk="0" hangingPunct="1">
        <a:defRPr sz="3544" kern="1200">
          <a:solidFill>
            <a:schemeClr val="tx1"/>
          </a:solidFill>
          <a:latin typeface="+mn-lt"/>
          <a:ea typeface="+mn-ea"/>
          <a:cs typeface="+mn-cs"/>
        </a:defRPr>
      </a:lvl5pPr>
      <a:lvl6pPr marL="4500905" algn="l" defTabSz="1800362" rtl="0" eaLnBrk="1" latinLnBrk="0" hangingPunct="1">
        <a:defRPr sz="3544" kern="1200">
          <a:solidFill>
            <a:schemeClr val="tx1"/>
          </a:solidFill>
          <a:latin typeface="+mn-lt"/>
          <a:ea typeface="+mn-ea"/>
          <a:cs typeface="+mn-cs"/>
        </a:defRPr>
      </a:lvl6pPr>
      <a:lvl7pPr marL="5401086" algn="l" defTabSz="1800362" rtl="0" eaLnBrk="1" latinLnBrk="0" hangingPunct="1">
        <a:defRPr sz="3544" kern="1200">
          <a:solidFill>
            <a:schemeClr val="tx1"/>
          </a:solidFill>
          <a:latin typeface="+mn-lt"/>
          <a:ea typeface="+mn-ea"/>
          <a:cs typeface="+mn-cs"/>
        </a:defRPr>
      </a:lvl7pPr>
      <a:lvl8pPr marL="6301268" algn="l" defTabSz="1800362" rtl="0" eaLnBrk="1" latinLnBrk="0" hangingPunct="1">
        <a:defRPr sz="3544" kern="1200">
          <a:solidFill>
            <a:schemeClr val="tx1"/>
          </a:solidFill>
          <a:latin typeface="+mn-lt"/>
          <a:ea typeface="+mn-ea"/>
          <a:cs typeface="+mn-cs"/>
        </a:defRPr>
      </a:lvl8pPr>
      <a:lvl9pPr marL="7201449" algn="l" defTabSz="1800362" rtl="0" eaLnBrk="1" latinLnBrk="0" hangingPunct="1">
        <a:defRPr sz="35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AFF6E8B-1E33-3911-1CE4-41202BA8BED0}"/>
              </a:ext>
            </a:extLst>
          </p:cNvPr>
          <p:cNvSpPr/>
          <p:nvPr/>
        </p:nvSpPr>
        <p:spPr>
          <a:xfrm>
            <a:off x="13009" y="-24220"/>
            <a:ext cx="18003838" cy="3624814"/>
          </a:xfrm>
          <a:prstGeom prst="rect">
            <a:avLst/>
          </a:prstGeom>
          <a:solidFill>
            <a:srgbClr val="024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1AEA9EBC-322A-603F-1E8F-6C309637151D}"/>
              </a:ext>
            </a:extLst>
          </p:cNvPr>
          <p:cNvSpPr txBox="1"/>
          <p:nvPr/>
        </p:nvSpPr>
        <p:spPr>
          <a:xfrm>
            <a:off x="249314" y="8458031"/>
            <a:ext cx="8125873" cy="3580467"/>
          </a:xfrm>
          <a:prstGeom prst="rect">
            <a:avLst/>
          </a:prstGeom>
          <a:noFill/>
          <a:ln w="76200">
            <a:solidFill>
              <a:srgbClr val="02482E"/>
            </a:solidFill>
          </a:ln>
        </p:spPr>
        <p:txBody>
          <a:bodyPr wrap="square">
            <a:spAutoFit/>
          </a:bodyPr>
          <a:lstStyle/>
          <a:p>
            <a:pPr algn="ctr">
              <a:spcAft>
                <a:spcPts val="800"/>
              </a:spcAft>
            </a:pPr>
            <a:endParaRPr lang="en-US" sz="2000" dirty="0">
              <a:solidFill>
                <a:srgbClr val="02482E"/>
              </a:solidFill>
              <a:latin typeface="Arial" panose="020B0604020202020204" pitchFamily="34" charset="0"/>
              <a:ea typeface="Calibri" panose="020F0502020204030204" pitchFamily="34" charset="0"/>
              <a:cs typeface="Times New Roman" panose="02020603050405020304" pitchFamily="18" charset="0"/>
            </a:endParaRPr>
          </a:p>
          <a:p>
            <a:pPr algn="ctr">
              <a:spcAft>
                <a:spcPts val="800"/>
              </a:spcAft>
            </a:pPr>
            <a:r>
              <a:rPr lang="en-US" sz="2000" dirty="0">
                <a:solidFill>
                  <a:srgbClr val="02482E"/>
                </a:solidFill>
                <a:latin typeface="Arial" panose="020B0604020202020204" pitchFamily="34" charset="0"/>
                <a:ea typeface="Calibri" panose="020F0502020204030204" pitchFamily="34" charset="0"/>
                <a:cs typeface="Times New Roman" panose="02020603050405020304" pitchFamily="18" charset="0"/>
              </a:rPr>
              <a:t>We analyzed metabolomic data from non-Hispanic white HC (n=106), relapsing-remitting MS (RRMS, n=75), and AQP4-antibody positive and negative NMOSD cases (NMOSD IgG+, n=18; NMOSD IgG-, n=17). Cases were DMT-naive or free (&gt;90 days), ≤5 years from onset. Levels of 46 sex hormones were analyzed by fixed-effects linear regression with case status vs HC as the primary predictor and adjusting for likely confounders including menstrual/menopausal/sex status, hormone therapy or birth control, steroid use, time of day, fasting duration, BMI, age, smoking history, and statin use. Sex-stratified models were also conducted.</a:t>
            </a:r>
            <a:endParaRPr lang="en-GB" sz="2000" dirty="0">
              <a:solidFill>
                <a:srgbClr val="02482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2C659FE7-7A48-FF99-07DC-FBAFCCE0DDD7}"/>
              </a:ext>
            </a:extLst>
          </p:cNvPr>
          <p:cNvSpPr txBox="1"/>
          <p:nvPr/>
        </p:nvSpPr>
        <p:spPr>
          <a:xfrm>
            <a:off x="8645724" y="22162480"/>
            <a:ext cx="9088155" cy="2862322"/>
          </a:xfrm>
          <a:prstGeom prst="rect">
            <a:avLst/>
          </a:prstGeom>
          <a:noFill/>
          <a:ln w="76200">
            <a:solidFill>
              <a:srgbClr val="02482E"/>
            </a:solidFill>
          </a:ln>
        </p:spPr>
        <p:txBody>
          <a:bodyPr wrap="square">
            <a:spAutoFit/>
          </a:bodyPr>
          <a:lstStyle/>
          <a:p>
            <a:pPr>
              <a:spcAft>
                <a:spcPts val="800"/>
              </a:spcAft>
            </a:pPr>
            <a:r>
              <a:rPr lang="en-US" sz="2000" dirty="0">
                <a:solidFill>
                  <a:srgbClr val="005132"/>
                </a:solidFill>
                <a:latin typeface="Arial" panose="020B0604020202020204" pitchFamily="34" charset="0"/>
                <a:ea typeface="Calibri" panose="020F0502020204030204" pitchFamily="34" charset="0"/>
                <a:cs typeface="Times New Roman" panose="02020603050405020304" pitchFamily="18" charset="0"/>
              </a:rPr>
              <a:t>By focusing on early-stage, treatment-naïve/free RRMS and NMOSD cases and adjusting for key confounders, our findings suggest that early sex-specific alterations in hormone metabolism may contribute to differences in disease mechanisms and clinical presentation across sexes. These metabolic shifts may reflect underlying neuroendocrine dysregulation or downstream effects of broader lipid remodeling across disease states. Together, these insights enhance our understanding of sex differences in demyelinating disease and may help inform the development of sex-specific biomarkers and targeted therapeutic strategies.</a:t>
            </a:r>
          </a:p>
        </p:txBody>
      </p:sp>
      <p:sp>
        <p:nvSpPr>
          <p:cNvPr id="53" name="TextBox 52">
            <a:extLst>
              <a:ext uri="{FF2B5EF4-FFF2-40B4-BE49-F238E27FC236}">
                <a16:creationId xmlns:a16="http://schemas.microsoft.com/office/drawing/2014/main" id="{F761407A-5149-CE0F-82A8-F44E98978508}"/>
              </a:ext>
            </a:extLst>
          </p:cNvPr>
          <p:cNvSpPr txBox="1"/>
          <p:nvPr/>
        </p:nvSpPr>
        <p:spPr>
          <a:xfrm>
            <a:off x="310713" y="156129"/>
            <a:ext cx="17382412" cy="1077218"/>
          </a:xfrm>
          <a:prstGeom prst="rect">
            <a:avLst/>
          </a:prstGeom>
          <a:noFill/>
        </p:spPr>
        <p:txBody>
          <a:bodyPr wrap="square">
            <a:spAutoFit/>
          </a:bodyPr>
          <a:lstStyle/>
          <a:p>
            <a:pPr algn="ctr">
              <a:spcAft>
                <a:spcPts val="800"/>
              </a:spcAft>
            </a:pPr>
            <a:r>
              <a:rPr lang="en-US" sz="3200" b="1"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Metabolomic Profiling Reveals Early Sex-Dependent Hormonal Alterations in Multiple Sclerosis and Neuromyelitis Optica Spectrum Disorder. </a:t>
            </a:r>
            <a:endParaRPr lang="en-GB" b="1"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A937B1F8-D474-1D3A-6524-A5E6D88C89DF}"/>
              </a:ext>
            </a:extLst>
          </p:cNvPr>
          <p:cNvSpPr txBox="1"/>
          <p:nvPr/>
        </p:nvSpPr>
        <p:spPr>
          <a:xfrm>
            <a:off x="2689120" y="2172485"/>
            <a:ext cx="12524478" cy="1015663"/>
          </a:xfrm>
          <a:prstGeom prst="rect">
            <a:avLst/>
          </a:prstGeom>
          <a:noFill/>
        </p:spPr>
        <p:txBody>
          <a:bodyPr wrap="square">
            <a:spAutoFit/>
          </a:bodyPr>
          <a:lstStyle/>
          <a:p>
            <a:pPr marL="342913" indent="-342913" algn="ctr">
              <a:buFont typeface="+mj-lt"/>
              <a:buAutoNum type="arabicPeriod"/>
            </a:pPr>
            <a:r>
              <a:rPr lang="en-US" sz="1200" kern="100" dirty="0">
                <a:solidFill>
                  <a:srgbClr val="CE792B"/>
                </a:solidFill>
                <a:latin typeface="Arial" panose="020B0604020202020204" pitchFamily="34" charset="0"/>
                <a:ea typeface="Aptos" panose="020B0004020202020204" pitchFamily="34" charset="0"/>
                <a:cs typeface="Times New Roman" panose="02020603050405020304" pitchFamily="18" charset="0"/>
              </a:rPr>
              <a:t>Department of Public Health Sciences, Leonard M. Miller School of Medicine, University of Miami, Miami, FL, USA</a:t>
            </a:r>
            <a:endParaRPr lang="en-GB" sz="1200" kern="100" dirty="0">
              <a:solidFill>
                <a:srgbClr val="CE792B"/>
              </a:solidFill>
              <a:latin typeface="Aptos" panose="020B0004020202020204" pitchFamily="34" charset="0"/>
              <a:ea typeface="Aptos" panose="020B0004020202020204" pitchFamily="34" charset="0"/>
              <a:cs typeface="Times New Roman" panose="02020603050405020304" pitchFamily="18" charset="0"/>
            </a:endParaRPr>
          </a:p>
          <a:p>
            <a:pPr marL="342913" indent="-342913" algn="ctr">
              <a:buFont typeface="+mj-lt"/>
              <a:buAutoNum type="arabicPeriod"/>
            </a:pPr>
            <a:r>
              <a:rPr lang="en-US" sz="1200" kern="100" dirty="0">
                <a:solidFill>
                  <a:srgbClr val="CE792B"/>
                </a:solidFill>
                <a:latin typeface="Arial" panose="020B0604020202020204" pitchFamily="34" charset="0"/>
                <a:ea typeface="Aptos" panose="020B0004020202020204" pitchFamily="34" charset="0"/>
                <a:cs typeface="Times New Roman" panose="02020603050405020304" pitchFamily="18" charset="0"/>
              </a:rPr>
              <a:t>Department of Neurology, University of Miami Miller School of Medicine, Miami, FL, USA</a:t>
            </a:r>
            <a:endParaRPr lang="en-GB" sz="1200" kern="100" dirty="0">
              <a:solidFill>
                <a:srgbClr val="CE792B"/>
              </a:solidFill>
              <a:latin typeface="Aptos" panose="020B0004020202020204" pitchFamily="34" charset="0"/>
              <a:ea typeface="Aptos" panose="020B0004020202020204" pitchFamily="34" charset="0"/>
              <a:cs typeface="Times New Roman" panose="02020603050405020304" pitchFamily="18" charset="0"/>
            </a:endParaRPr>
          </a:p>
          <a:p>
            <a:pPr marL="342913" indent="-342913" algn="ctr">
              <a:buFont typeface="+mj-lt"/>
              <a:buAutoNum type="arabicPeriod"/>
            </a:pPr>
            <a:r>
              <a:rPr lang="en-US" sz="1200" kern="100" dirty="0">
                <a:solidFill>
                  <a:srgbClr val="CE792B"/>
                </a:solidFill>
                <a:latin typeface="Arial" panose="020B0604020202020204" pitchFamily="34" charset="0"/>
                <a:ea typeface="Aptos" panose="020B0004020202020204" pitchFamily="34" charset="0"/>
                <a:cs typeface="Times New Roman" panose="02020603050405020304" pitchFamily="18" charset="0"/>
              </a:rPr>
              <a:t>Department of Microbiology and Molecular Biology, Brigham Young University, Provo, UT, USA</a:t>
            </a:r>
            <a:endParaRPr lang="en-GB" sz="1200" kern="100" dirty="0">
              <a:solidFill>
                <a:srgbClr val="CE792B"/>
              </a:solidFill>
              <a:latin typeface="Aptos" panose="020B0004020202020204" pitchFamily="34" charset="0"/>
              <a:ea typeface="Aptos" panose="020B0004020202020204" pitchFamily="34" charset="0"/>
              <a:cs typeface="Times New Roman" panose="02020603050405020304" pitchFamily="18" charset="0"/>
            </a:endParaRPr>
          </a:p>
          <a:p>
            <a:pPr marL="342913" indent="-342913" algn="ctr">
              <a:buFont typeface="+mj-lt"/>
              <a:buAutoNum type="arabicPeriod"/>
            </a:pPr>
            <a:r>
              <a:rPr lang="en-US" sz="1200" kern="100" dirty="0">
                <a:solidFill>
                  <a:srgbClr val="CE792B"/>
                </a:solidFill>
                <a:latin typeface="Arial" panose="020B0604020202020204" pitchFamily="34" charset="0"/>
                <a:ea typeface="Aptos" panose="020B0004020202020204" pitchFamily="34" charset="0"/>
                <a:cs typeface="Times New Roman" panose="02020603050405020304" pitchFamily="18" charset="0"/>
              </a:rPr>
              <a:t>John P. Hussman Institute for Human Genomics, University of Miami Miller School of Medicine, Miami, FL, USA</a:t>
            </a:r>
            <a:endParaRPr lang="en-GB" sz="1200" kern="100" dirty="0">
              <a:solidFill>
                <a:srgbClr val="CE792B"/>
              </a:solidFill>
              <a:latin typeface="Aptos" panose="020B0004020202020204" pitchFamily="34" charset="0"/>
              <a:ea typeface="Aptos" panose="020B0004020202020204" pitchFamily="34" charset="0"/>
              <a:cs typeface="Times New Roman" panose="02020603050405020304" pitchFamily="18" charset="0"/>
            </a:endParaRPr>
          </a:p>
          <a:p>
            <a:pPr marL="342913" indent="-342913" algn="ctr">
              <a:spcAft>
                <a:spcPts val="800"/>
              </a:spcAft>
              <a:buFont typeface="+mj-lt"/>
              <a:buAutoNum type="arabicPeriod"/>
            </a:pPr>
            <a:r>
              <a:rPr lang="en-US" sz="1200" kern="100" dirty="0">
                <a:solidFill>
                  <a:srgbClr val="CE792B"/>
                </a:solidFill>
                <a:latin typeface="Arial" panose="020B0604020202020204" pitchFamily="34" charset="0"/>
                <a:ea typeface="Aptos" panose="020B0004020202020204" pitchFamily="34" charset="0"/>
                <a:cs typeface="Times New Roman" panose="02020603050405020304" pitchFamily="18" charset="0"/>
              </a:rPr>
              <a:t>Department of Neurology, Keck School of Medicine, University of Southern California, Los Angeles, CA, USA</a:t>
            </a:r>
            <a:endParaRPr lang="en-GB" sz="1200" kern="100" dirty="0">
              <a:solidFill>
                <a:srgbClr val="CE792B"/>
              </a:solidFill>
              <a:latin typeface="Aptos" panose="020B0004020202020204" pitchFamily="34" charset="0"/>
              <a:ea typeface="Aptos" panose="020B000402020202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DE55FBA7-93C7-8C2A-5CF1-E3E2CA9521B9}"/>
              </a:ext>
            </a:extLst>
          </p:cNvPr>
          <p:cNvSpPr txBox="1"/>
          <p:nvPr/>
        </p:nvSpPr>
        <p:spPr>
          <a:xfrm>
            <a:off x="1089963" y="1303904"/>
            <a:ext cx="15719193" cy="830997"/>
          </a:xfrm>
          <a:prstGeom prst="rect">
            <a:avLst/>
          </a:prstGeom>
          <a:noFill/>
        </p:spPr>
        <p:txBody>
          <a:bodyPr wrap="square">
            <a:spAutoFit/>
          </a:bodyPr>
          <a:lstStyle/>
          <a:p>
            <a:pPr algn="ctr">
              <a:spcAft>
                <a:spcPts val="800"/>
              </a:spcAft>
            </a:pPr>
            <a:r>
              <a:rPr lang="en-US" sz="2400" kern="100" dirty="0">
                <a:solidFill>
                  <a:srgbClr val="CE792B"/>
                </a:solidFill>
                <a:latin typeface="Arial" panose="020B0604020202020204" pitchFamily="34" charset="0"/>
                <a:ea typeface="Aptos" panose="020B0004020202020204" pitchFamily="34" charset="0"/>
                <a:cs typeface="Times New Roman" panose="02020603050405020304" pitchFamily="18" charset="0"/>
              </a:rPr>
              <a:t>Christine B. Ryan, PhD</a:t>
            </a:r>
            <a:r>
              <a:rPr lang="en-US" sz="2400" kern="100" baseline="30000" dirty="0">
                <a:solidFill>
                  <a:srgbClr val="CE792B"/>
                </a:solidFill>
                <a:latin typeface="Arial" panose="020B0604020202020204" pitchFamily="34" charset="0"/>
                <a:ea typeface="Aptos" panose="020B0004020202020204" pitchFamily="34" charset="0"/>
                <a:cs typeface="Times New Roman" panose="02020603050405020304" pitchFamily="18" charset="0"/>
              </a:rPr>
              <a:t>1</a:t>
            </a:r>
            <a:r>
              <a:rPr lang="en-US" sz="2400" kern="100" dirty="0">
                <a:solidFill>
                  <a:srgbClr val="CE792B"/>
                </a:solidFill>
                <a:latin typeface="Arial" panose="020B0604020202020204" pitchFamily="34" charset="0"/>
                <a:ea typeface="Aptos" panose="020B0004020202020204" pitchFamily="34" charset="0"/>
                <a:cs typeface="Times New Roman" panose="02020603050405020304" pitchFamily="18" charset="0"/>
              </a:rPr>
              <a:t>, Flavia Nelson, MD</a:t>
            </a:r>
            <a:r>
              <a:rPr lang="en-US" sz="2400" kern="100" baseline="30000" dirty="0">
                <a:solidFill>
                  <a:srgbClr val="CE792B"/>
                </a:solidFill>
                <a:latin typeface="Arial" panose="020B0604020202020204" pitchFamily="34" charset="0"/>
                <a:ea typeface="Aptos" panose="020B0004020202020204" pitchFamily="34" charset="0"/>
                <a:cs typeface="Times New Roman" panose="02020603050405020304" pitchFamily="18" charset="0"/>
              </a:rPr>
              <a:t>2</a:t>
            </a:r>
            <a:r>
              <a:rPr lang="en-US" sz="2400" kern="100" dirty="0">
                <a:solidFill>
                  <a:srgbClr val="CE792B"/>
                </a:solidFill>
                <a:latin typeface="Arial" panose="020B0604020202020204" pitchFamily="34" charset="0"/>
                <a:ea typeface="Aptos" panose="020B0004020202020204" pitchFamily="34" charset="0"/>
                <a:cs typeface="Times New Roman" panose="02020603050405020304" pitchFamily="18" charset="0"/>
              </a:rPr>
              <a:t>, Mary Davis, PhD</a:t>
            </a:r>
            <a:r>
              <a:rPr lang="en-US" sz="2400" kern="100" baseline="30000" dirty="0">
                <a:solidFill>
                  <a:srgbClr val="CE792B"/>
                </a:solidFill>
                <a:latin typeface="Arial" panose="020B0604020202020204" pitchFamily="34" charset="0"/>
                <a:ea typeface="Aptos" panose="020B0004020202020204" pitchFamily="34" charset="0"/>
                <a:cs typeface="Times New Roman" panose="02020603050405020304" pitchFamily="18" charset="0"/>
              </a:rPr>
              <a:t>3</a:t>
            </a:r>
            <a:r>
              <a:rPr lang="en-US" sz="2400" kern="100" dirty="0">
                <a:solidFill>
                  <a:srgbClr val="CE792B"/>
                </a:solidFill>
                <a:latin typeface="Arial" panose="020B0604020202020204" pitchFamily="34" charset="0"/>
                <a:ea typeface="Aptos" panose="020B0004020202020204" pitchFamily="34" charset="0"/>
                <a:cs typeface="Times New Roman" panose="02020603050405020304" pitchFamily="18" charset="0"/>
              </a:rPr>
              <a:t>, Jacob L McCauley, PhD</a:t>
            </a:r>
            <a:r>
              <a:rPr lang="en-US" sz="2400" kern="100" baseline="30000" dirty="0">
                <a:solidFill>
                  <a:srgbClr val="CE792B"/>
                </a:solidFill>
                <a:latin typeface="Arial" panose="020B0604020202020204" pitchFamily="34" charset="0"/>
                <a:ea typeface="Aptos" panose="020B0004020202020204" pitchFamily="34" charset="0"/>
                <a:cs typeface="Times New Roman" panose="02020603050405020304" pitchFamily="18" charset="0"/>
              </a:rPr>
              <a:t>4</a:t>
            </a:r>
            <a:r>
              <a:rPr lang="en-US" sz="2400" kern="100" dirty="0">
                <a:solidFill>
                  <a:srgbClr val="CE792B"/>
                </a:solidFill>
                <a:latin typeface="Arial" panose="020B0604020202020204" pitchFamily="34" charset="0"/>
                <a:ea typeface="Aptos" panose="020B0004020202020204" pitchFamily="34" charset="0"/>
                <a:cs typeface="Times New Roman" panose="02020603050405020304" pitchFamily="18" charset="0"/>
              </a:rPr>
              <a:t>, Lilyana Amezcua, MD</a:t>
            </a:r>
            <a:r>
              <a:rPr lang="en-US" sz="2400" kern="100" baseline="30000" dirty="0">
                <a:solidFill>
                  <a:srgbClr val="CE792B"/>
                </a:solidFill>
                <a:latin typeface="Arial" panose="020B0604020202020204" pitchFamily="34" charset="0"/>
                <a:ea typeface="Aptos" panose="020B0004020202020204" pitchFamily="34" charset="0"/>
                <a:cs typeface="Times New Roman" panose="02020603050405020304" pitchFamily="18" charset="0"/>
              </a:rPr>
              <a:t>5</a:t>
            </a:r>
            <a:r>
              <a:rPr lang="en-US" sz="2400" kern="100" dirty="0">
                <a:solidFill>
                  <a:srgbClr val="CE792B"/>
                </a:solidFill>
                <a:latin typeface="Arial" panose="020B0604020202020204" pitchFamily="34" charset="0"/>
                <a:ea typeface="Aptos" panose="020B0004020202020204" pitchFamily="34" charset="0"/>
                <a:cs typeface="Times New Roman" panose="02020603050405020304" pitchFamily="18" charset="0"/>
              </a:rPr>
              <a:t>, Farren B S Briggs, PhD ScM</a:t>
            </a:r>
            <a:r>
              <a:rPr lang="en-US" sz="2400" kern="100" baseline="30000" dirty="0">
                <a:solidFill>
                  <a:srgbClr val="CE792B"/>
                </a:solidFill>
                <a:latin typeface="Arial" panose="020B0604020202020204" pitchFamily="34" charset="0"/>
                <a:ea typeface="Aptos" panose="020B0004020202020204" pitchFamily="34" charset="0"/>
                <a:cs typeface="Times New Roman" panose="02020603050405020304" pitchFamily="18" charset="0"/>
              </a:rPr>
              <a:t>1</a:t>
            </a:r>
            <a:endParaRPr lang="en-GB" sz="2400" kern="100" dirty="0">
              <a:solidFill>
                <a:srgbClr val="CE792B"/>
              </a:solidFill>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E9A8A363-5EDE-68FD-0E21-8EC68F1C306A}"/>
              </a:ext>
            </a:extLst>
          </p:cNvPr>
          <p:cNvGraphicFramePr>
            <a:graphicFrameLocks noGrp="1"/>
          </p:cNvGraphicFramePr>
          <p:nvPr>
            <p:extLst>
              <p:ext uri="{D42A27DB-BD31-4B8C-83A1-F6EECF244321}">
                <p14:modId xmlns:p14="http://schemas.microsoft.com/office/powerpoint/2010/main" val="3200021949"/>
              </p:ext>
            </p:extLst>
          </p:nvPr>
        </p:nvGraphicFramePr>
        <p:xfrm>
          <a:off x="474266" y="17781963"/>
          <a:ext cx="7633969" cy="1803729"/>
        </p:xfrm>
        <a:graphic>
          <a:graphicData uri="http://schemas.openxmlformats.org/drawingml/2006/table">
            <a:tbl>
              <a:tblPr firstRow="1" firstCol="1" bandRow="1">
                <a:tableStyleId>{21E4AEA4-8DFA-4A89-87EB-49C32662AFE0}</a:tableStyleId>
              </a:tblPr>
              <a:tblGrid>
                <a:gridCol w="1239313">
                  <a:extLst>
                    <a:ext uri="{9D8B030D-6E8A-4147-A177-3AD203B41FA5}">
                      <a16:colId xmlns:a16="http://schemas.microsoft.com/office/drawing/2014/main" val="861146310"/>
                    </a:ext>
                  </a:extLst>
                </a:gridCol>
                <a:gridCol w="837096">
                  <a:extLst>
                    <a:ext uri="{9D8B030D-6E8A-4147-A177-3AD203B41FA5}">
                      <a16:colId xmlns:a16="http://schemas.microsoft.com/office/drawing/2014/main" val="2034070507"/>
                    </a:ext>
                  </a:extLst>
                </a:gridCol>
                <a:gridCol w="785905">
                  <a:extLst>
                    <a:ext uri="{9D8B030D-6E8A-4147-A177-3AD203B41FA5}">
                      <a16:colId xmlns:a16="http://schemas.microsoft.com/office/drawing/2014/main" val="1103422901"/>
                    </a:ext>
                  </a:extLst>
                </a:gridCol>
                <a:gridCol w="940435">
                  <a:extLst>
                    <a:ext uri="{9D8B030D-6E8A-4147-A177-3AD203B41FA5}">
                      <a16:colId xmlns:a16="http://schemas.microsoft.com/office/drawing/2014/main" val="3884831262"/>
                    </a:ext>
                  </a:extLst>
                </a:gridCol>
                <a:gridCol w="1006185">
                  <a:extLst>
                    <a:ext uri="{9D8B030D-6E8A-4147-A177-3AD203B41FA5}">
                      <a16:colId xmlns:a16="http://schemas.microsoft.com/office/drawing/2014/main" val="646035608"/>
                    </a:ext>
                  </a:extLst>
                </a:gridCol>
                <a:gridCol w="801511">
                  <a:extLst>
                    <a:ext uri="{9D8B030D-6E8A-4147-A177-3AD203B41FA5}">
                      <a16:colId xmlns:a16="http://schemas.microsoft.com/office/drawing/2014/main" val="4156485338"/>
                    </a:ext>
                  </a:extLst>
                </a:gridCol>
                <a:gridCol w="1049867">
                  <a:extLst>
                    <a:ext uri="{9D8B030D-6E8A-4147-A177-3AD203B41FA5}">
                      <a16:colId xmlns:a16="http://schemas.microsoft.com/office/drawing/2014/main" val="121389908"/>
                    </a:ext>
                  </a:extLst>
                </a:gridCol>
                <a:gridCol w="973657">
                  <a:extLst>
                    <a:ext uri="{9D8B030D-6E8A-4147-A177-3AD203B41FA5}">
                      <a16:colId xmlns:a16="http://schemas.microsoft.com/office/drawing/2014/main" val="865077627"/>
                    </a:ext>
                  </a:extLst>
                </a:gridCol>
              </a:tblGrid>
              <a:tr h="382033">
                <a:tc>
                  <a:txBody>
                    <a:bodyPr/>
                    <a:lstStyle/>
                    <a:p>
                      <a:pPr algn="ctr">
                        <a:lnSpc>
                          <a:spcPct val="115000"/>
                        </a:lnSpc>
                        <a:spcAft>
                          <a:spcPts val="800"/>
                        </a:spcAft>
                        <a:buNone/>
                      </a:pPr>
                      <a:r>
                        <a:rPr lang="en-GB" sz="1200" kern="100" dirty="0">
                          <a:effectLst/>
                          <a:latin typeface="Arial" panose="020B0604020202020204" pitchFamily="34" charset="0"/>
                          <a:cs typeface="Arial" panose="020B0604020202020204" pitchFamily="34" charset="0"/>
                        </a:rPr>
                        <a:t>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0" dirty="0">
                          <a:effectLst/>
                          <a:latin typeface="Arial" panose="020B0604020202020204" pitchFamily="34" charset="0"/>
                          <a:cs typeface="Arial" panose="020B0604020202020204" pitchFamily="34" charset="0"/>
                        </a:rPr>
                        <a:t>M (n)</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0" dirty="0">
                          <a:effectLst/>
                          <a:latin typeface="Arial" panose="020B0604020202020204" pitchFamily="34" charset="0"/>
                          <a:cs typeface="Arial" panose="020B0604020202020204" pitchFamily="34" charset="0"/>
                        </a:rPr>
                        <a:t>F (n)</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0" dirty="0">
                          <a:effectLst/>
                          <a:latin typeface="Arial" panose="020B0604020202020204" pitchFamily="34" charset="0"/>
                          <a:cs typeface="Arial" panose="020B0604020202020204" pitchFamily="34" charset="0"/>
                        </a:rPr>
                        <a:t>Age (</a:t>
                      </a:r>
                      <a:r>
                        <a:rPr lang="en-GB" sz="1200" kern="0" dirty="0">
                          <a:effectLst/>
                          <a:latin typeface="Arial" panose="020B0604020202020204" pitchFamily="34" charset="0"/>
                          <a:cs typeface="Arial" panose="020B0604020202020204" pitchFamily="34" charset="0"/>
                          <a:sym typeface="Symbol" pitchFamily="2" charset="2"/>
                        </a:rPr>
                        <a:t></a:t>
                      </a:r>
                      <a:r>
                        <a:rPr lang="en-GB" sz="1200" kern="0" dirty="0">
                          <a:effectLst/>
                          <a:latin typeface="Arial" panose="020B0604020202020204" pitchFamily="34" charset="0"/>
                          <a:cs typeface="Arial" panose="020B0604020202020204" pitchFamily="34" charset="0"/>
                        </a:rPr>
                        <a:t>SD)</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Dx duration </a:t>
                      </a:r>
                      <a:r>
                        <a:rPr lang="en-GB" sz="1200" kern="0" dirty="0">
                          <a:effectLst/>
                          <a:latin typeface="Arial" panose="020B0604020202020204" pitchFamily="34" charset="0"/>
                          <a:cs typeface="Arial" panose="020B0604020202020204" pitchFamily="34" charset="0"/>
                        </a:rPr>
                        <a:t>(</a:t>
                      </a:r>
                      <a:r>
                        <a:rPr lang="en-GB" sz="1200" kern="0" dirty="0">
                          <a:effectLst/>
                          <a:latin typeface="Arial" panose="020B0604020202020204" pitchFamily="34" charset="0"/>
                          <a:cs typeface="Arial" panose="020B0604020202020204" pitchFamily="34" charset="0"/>
                          <a:sym typeface="Symbol" pitchFamily="2" charset="2"/>
                        </a:rPr>
                        <a:t></a:t>
                      </a:r>
                      <a:r>
                        <a:rPr lang="en-GB" sz="1200" kern="0" dirty="0">
                          <a:effectLst/>
                          <a:latin typeface="Arial" panose="020B0604020202020204" pitchFamily="34" charset="0"/>
                          <a:cs typeface="Arial" panose="020B0604020202020204" pitchFamily="34" charset="0"/>
                        </a:rPr>
                        <a:t>SD)</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Ever smoker</a:t>
                      </a: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BMI</a:t>
                      </a: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DMT naive</a:t>
                      </a:r>
                    </a:p>
                  </a:txBody>
                  <a:tcPr marL="68580" marR="68580" marT="0" marB="0" anchor="ctr"/>
                </a:tc>
                <a:extLst>
                  <a:ext uri="{0D108BD9-81ED-4DB2-BD59-A6C34878D82A}">
                    <a16:rowId xmlns:a16="http://schemas.microsoft.com/office/drawing/2014/main" val="1969356913"/>
                  </a:ext>
                </a:extLst>
              </a:tr>
              <a:tr h="350237">
                <a:tc>
                  <a:txBody>
                    <a:bodyPr/>
                    <a:lstStyle/>
                    <a:p>
                      <a:pPr algn="ctr">
                        <a:lnSpc>
                          <a:spcPct val="115000"/>
                        </a:lnSpc>
                        <a:spcAft>
                          <a:spcPts val="800"/>
                        </a:spcAft>
                        <a:buNone/>
                      </a:pPr>
                      <a:r>
                        <a:rPr lang="en-GB" sz="1200" kern="0">
                          <a:effectLst/>
                          <a:latin typeface="Arial" panose="020B0604020202020204" pitchFamily="34" charset="0"/>
                          <a:cs typeface="Arial" panose="020B0604020202020204" pitchFamily="34" charset="0"/>
                        </a:rPr>
                        <a:t>HC</a:t>
                      </a:r>
                      <a:endParaRPr lang="en-GB"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0" dirty="0">
                          <a:effectLst/>
                          <a:latin typeface="Arial" panose="020B0604020202020204" pitchFamily="34" charset="0"/>
                          <a:cs typeface="Arial" panose="020B0604020202020204" pitchFamily="34" charset="0"/>
                        </a:rPr>
                        <a:t>30</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0" dirty="0">
                          <a:effectLst/>
                          <a:latin typeface="Arial" panose="020B0604020202020204" pitchFamily="34" charset="0"/>
                          <a:cs typeface="Arial" panose="020B0604020202020204" pitchFamily="34" charset="0"/>
                        </a:rPr>
                        <a:t>76</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0" dirty="0">
                          <a:effectLst/>
                          <a:latin typeface="Arial" panose="020B0604020202020204" pitchFamily="34" charset="0"/>
                          <a:cs typeface="Arial" panose="020B0604020202020204" pitchFamily="34" charset="0"/>
                        </a:rPr>
                        <a:t>41.0 </a:t>
                      </a:r>
                      <a:r>
                        <a:rPr lang="en-GB" sz="1200" kern="0" dirty="0">
                          <a:effectLst/>
                          <a:latin typeface="Arial" panose="020B0604020202020204" pitchFamily="34" charset="0"/>
                          <a:cs typeface="Arial" panose="020B0604020202020204" pitchFamily="34" charset="0"/>
                          <a:sym typeface="Symbol" pitchFamily="2" charset="2"/>
                        </a:rPr>
                        <a:t></a:t>
                      </a:r>
                      <a:r>
                        <a:rPr lang="en-GB" sz="1200" kern="0" dirty="0">
                          <a:effectLst/>
                          <a:latin typeface="Arial" panose="020B0604020202020204" pitchFamily="34" charset="0"/>
                          <a:cs typeface="Arial" panose="020B0604020202020204" pitchFamily="34" charset="0"/>
                        </a:rPr>
                        <a:t> 11.8</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a:t>
                      </a: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34.0%</a:t>
                      </a: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27.1 (5.9)</a:t>
                      </a: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a:t>
                      </a:r>
                    </a:p>
                  </a:txBody>
                  <a:tcPr marL="68580" marR="68580" marT="0" marB="0" anchor="ctr"/>
                </a:tc>
                <a:extLst>
                  <a:ext uri="{0D108BD9-81ED-4DB2-BD59-A6C34878D82A}">
                    <a16:rowId xmlns:a16="http://schemas.microsoft.com/office/drawing/2014/main" val="1425649189"/>
                  </a:ext>
                </a:extLst>
              </a:tr>
              <a:tr h="350237">
                <a:tc>
                  <a:txBody>
                    <a:bodyPr/>
                    <a:lstStyle/>
                    <a:p>
                      <a:pPr algn="ctr">
                        <a:lnSpc>
                          <a:spcPct val="115000"/>
                        </a:lnSpc>
                        <a:spcAft>
                          <a:spcPts val="800"/>
                        </a:spcAft>
                        <a:buNone/>
                      </a:pPr>
                      <a:r>
                        <a:rPr lang="en-GB" sz="1200" kern="0">
                          <a:effectLst/>
                          <a:latin typeface="Arial" panose="020B0604020202020204" pitchFamily="34" charset="0"/>
                          <a:cs typeface="Arial" panose="020B0604020202020204" pitchFamily="34" charset="0"/>
                        </a:rPr>
                        <a:t>RRMS</a:t>
                      </a:r>
                      <a:endParaRPr lang="en-GB"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0" dirty="0">
                          <a:effectLst/>
                          <a:latin typeface="Arial" panose="020B0604020202020204" pitchFamily="34" charset="0"/>
                          <a:cs typeface="Arial" panose="020B0604020202020204" pitchFamily="34" charset="0"/>
                        </a:rPr>
                        <a:t>16</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0" dirty="0">
                          <a:effectLst/>
                          <a:latin typeface="Arial" panose="020B0604020202020204" pitchFamily="34" charset="0"/>
                          <a:cs typeface="Arial" panose="020B0604020202020204" pitchFamily="34" charset="0"/>
                        </a:rPr>
                        <a:t>57</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0" dirty="0">
                          <a:effectLst/>
                          <a:latin typeface="Arial" panose="020B0604020202020204" pitchFamily="34" charset="0"/>
                          <a:cs typeface="Arial" panose="020B0604020202020204" pitchFamily="34" charset="0"/>
                        </a:rPr>
                        <a:t>38.8 </a:t>
                      </a:r>
                      <a:r>
                        <a:rPr lang="en-GB" sz="1200" kern="0" dirty="0">
                          <a:effectLst/>
                          <a:latin typeface="Arial" panose="020B0604020202020204" pitchFamily="34" charset="0"/>
                          <a:cs typeface="Arial" panose="020B0604020202020204" pitchFamily="34" charset="0"/>
                          <a:sym typeface="Symbol" pitchFamily="2" charset="2"/>
                        </a:rPr>
                        <a:t></a:t>
                      </a:r>
                      <a:r>
                        <a:rPr lang="en-GB" sz="1200" kern="0" dirty="0">
                          <a:effectLst/>
                          <a:latin typeface="Arial" panose="020B0604020202020204" pitchFamily="34" charset="0"/>
                          <a:cs typeface="Arial" panose="020B0604020202020204" pitchFamily="34" charset="0"/>
                        </a:rPr>
                        <a:t> 10.0</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1.2 (1.2)</a:t>
                      </a: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47.9%</a:t>
                      </a: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27.0 (5.8)</a:t>
                      </a: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95.9%</a:t>
                      </a:r>
                    </a:p>
                  </a:txBody>
                  <a:tcPr marL="68580" marR="68580" marT="0" marB="0" anchor="ctr"/>
                </a:tc>
                <a:extLst>
                  <a:ext uri="{0D108BD9-81ED-4DB2-BD59-A6C34878D82A}">
                    <a16:rowId xmlns:a16="http://schemas.microsoft.com/office/drawing/2014/main" val="1451508454"/>
                  </a:ext>
                </a:extLst>
              </a:tr>
              <a:tr h="350237">
                <a:tc>
                  <a:txBody>
                    <a:bodyPr/>
                    <a:lstStyle/>
                    <a:p>
                      <a:pPr algn="ctr">
                        <a:lnSpc>
                          <a:spcPct val="115000"/>
                        </a:lnSpc>
                        <a:spcAft>
                          <a:spcPts val="800"/>
                        </a:spcAft>
                        <a:buNone/>
                      </a:pPr>
                      <a:r>
                        <a:rPr lang="en-GB" sz="1200" kern="0">
                          <a:effectLst/>
                          <a:latin typeface="Arial" panose="020B0604020202020204" pitchFamily="34" charset="0"/>
                          <a:cs typeface="Arial" panose="020B0604020202020204" pitchFamily="34" charset="0"/>
                        </a:rPr>
                        <a:t>NMOpos</a:t>
                      </a:r>
                      <a:endParaRPr lang="en-GB"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0">
                          <a:effectLst/>
                          <a:latin typeface="Arial" panose="020B0604020202020204" pitchFamily="34" charset="0"/>
                          <a:cs typeface="Arial" panose="020B0604020202020204" pitchFamily="34" charset="0"/>
                        </a:rPr>
                        <a:t>6</a:t>
                      </a:r>
                      <a:endParaRPr lang="en-GB"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0" dirty="0">
                          <a:effectLst/>
                          <a:latin typeface="Arial" panose="020B0604020202020204" pitchFamily="34" charset="0"/>
                          <a:cs typeface="Arial" panose="020B0604020202020204" pitchFamily="34" charset="0"/>
                        </a:rPr>
                        <a:t>12</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0" dirty="0">
                          <a:effectLst/>
                          <a:latin typeface="Arial" panose="020B0604020202020204" pitchFamily="34" charset="0"/>
                          <a:cs typeface="Arial" panose="020B0604020202020204" pitchFamily="34" charset="0"/>
                        </a:rPr>
                        <a:t>49.4 </a:t>
                      </a:r>
                      <a:r>
                        <a:rPr lang="en-GB" sz="1200" kern="0" dirty="0">
                          <a:effectLst/>
                          <a:latin typeface="Arial" panose="020B0604020202020204" pitchFamily="34" charset="0"/>
                          <a:cs typeface="Arial" panose="020B0604020202020204" pitchFamily="34" charset="0"/>
                          <a:sym typeface="Symbol" pitchFamily="2" charset="2"/>
                        </a:rPr>
                        <a:t></a:t>
                      </a:r>
                      <a:r>
                        <a:rPr lang="en-GB" sz="1200" kern="0" dirty="0">
                          <a:effectLst/>
                          <a:latin typeface="Arial" panose="020B0604020202020204" pitchFamily="34" charset="0"/>
                          <a:cs typeface="Arial" panose="020B0604020202020204" pitchFamily="34" charset="0"/>
                        </a:rPr>
                        <a:t> 14.1</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0.7 (1.1)</a:t>
                      </a: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33.3%</a:t>
                      </a: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27.9 (5.2)</a:t>
                      </a: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55.6%</a:t>
                      </a:r>
                    </a:p>
                  </a:txBody>
                  <a:tcPr marL="68580" marR="68580" marT="0" marB="0" anchor="ctr"/>
                </a:tc>
                <a:extLst>
                  <a:ext uri="{0D108BD9-81ED-4DB2-BD59-A6C34878D82A}">
                    <a16:rowId xmlns:a16="http://schemas.microsoft.com/office/drawing/2014/main" val="3214564318"/>
                  </a:ext>
                </a:extLst>
              </a:tr>
              <a:tr h="350237">
                <a:tc>
                  <a:txBody>
                    <a:bodyPr/>
                    <a:lstStyle/>
                    <a:p>
                      <a:pPr algn="ctr">
                        <a:lnSpc>
                          <a:spcPct val="115000"/>
                        </a:lnSpc>
                        <a:spcAft>
                          <a:spcPts val="800"/>
                        </a:spcAft>
                        <a:buNone/>
                      </a:pPr>
                      <a:r>
                        <a:rPr lang="en-GB" sz="1200" kern="0" dirty="0" err="1">
                          <a:effectLst/>
                          <a:latin typeface="Arial" panose="020B0604020202020204" pitchFamily="34" charset="0"/>
                          <a:cs typeface="Arial" panose="020B0604020202020204" pitchFamily="34" charset="0"/>
                        </a:rPr>
                        <a:t>NMOneg</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0">
                          <a:effectLst/>
                          <a:latin typeface="Arial" panose="020B0604020202020204" pitchFamily="34" charset="0"/>
                          <a:cs typeface="Arial" panose="020B0604020202020204" pitchFamily="34" charset="0"/>
                        </a:rPr>
                        <a:t>8</a:t>
                      </a:r>
                      <a:endParaRPr lang="en-GB"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0" dirty="0">
                          <a:effectLst/>
                          <a:latin typeface="Arial" panose="020B0604020202020204" pitchFamily="34" charset="0"/>
                          <a:cs typeface="Arial" panose="020B0604020202020204" pitchFamily="34" charset="0"/>
                        </a:rPr>
                        <a:t>9</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0" dirty="0">
                          <a:effectLst/>
                          <a:latin typeface="Arial" panose="020B0604020202020204" pitchFamily="34" charset="0"/>
                          <a:cs typeface="Arial" panose="020B0604020202020204" pitchFamily="34" charset="0"/>
                        </a:rPr>
                        <a:t>41.3 </a:t>
                      </a:r>
                      <a:r>
                        <a:rPr lang="en-GB" sz="1200" kern="0" dirty="0">
                          <a:effectLst/>
                          <a:latin typeface="Arial" panose="020B0604020202020204" pitchFamily="34" charset="0"/>
                          <a:cs typeface="Arial" panose="020B0604020202020204" pitchFamily="34" charset="0"/>
                          <a:sym typeface="Symbol" pitchFamily="2" charset="2"/>
                        </a:rPr>
                        <a:t></a:t>
                      </a:r>
                      <a:r>
                        <a:rPr lang="en-GB" sz="1200" kern="0" dirty="0">
                          <a:effectLst/>
                          <a:latin typeface="Arial" panose="020B0604020202020204" pitchFamily="34" charset="0"/>
                          <a:cs typeface="Arial" panose="020B0604020202020204" pitchFamily="34" charset="0"/>
                        </a:rPr>
                        <a:t> 13.2</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1.7 (1.4)</a:t>
                      </a: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47.1%</a:t>
                      </a: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29.5 (5.8)</a:t>
                      </a:r>
                    </a:p>
                  </a:txBody>
                  <a:tcPr marL="68580" marR="68580" marT="0" marB="0" anchor="ctr"/>
                </a:tc>
                <a:tc>
                  <a:txBody>
                    <a:bodyPr/>
                    <a:lstStyle/>
                    <a:p>
                      <a:pPr algn="ctr">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41.2%</a:t>
                      </a:r>
                    </a:p>
                  </a:txBody>
                  <a:tcPr marL="68580" marR="68580" marT="0" marB="0" anchor="ctr"/>
                </a:tc>
                <a:extLst>
                  <a:ext uri="{0D108BD9-81ED-4DB2-BD59-A6C34878D82A}">
                    <a16:rowId xmlns:a16="http://schemas.microsoft.com/office/drawing/2014/main" val="1771540064"/>
                  </a:ext>
                </a:extLst>
              </a:tr>
            </a:tbl>
          </a:graphicData>
        </a:graphic>
      </p:graphicFrame>
      <p:pic>
        <p:nvPicPr>
          <p:cNvPr id="2" name="Picture 1">
            <a:extLst>
              <a:ext uri="{FF2B5EF4-FFF2-40B4-BE49-F238E27FC236}">
                <a16:creationId xmlns:a16="http://schemas.microsoft.com/office/drawing/2014/main" id="{5F4DC14C-6DFB-AF88-3937-5601AAD06C7D}"/>
              </a:ext>
            </a:extLst>
          </p:cNvPr>
          <p:cNvPicPr>
            <a:picLocks noChangeAspect="1"/>
          </p:cNvPicPr>
          <p:nvPr/>
        </p:nvPicPr>
        <p:blipFill>
          <a:blip r:embed="rId3"/>
          <a:srcRect t="16674" r="23398" b="2738"/>
          <a:stretch>
            <a:fillRect/>
          </a:stretch>
        </p:blipFill>
        <p:spPr>
          <a:xfrm>
            <a:off x="306533" y="12673078"/>
            <a:ext cx="7999526" cy="4675313"/>
          </a:xfrm>
          <a:prstGeom prst="rect">
            <a:avLst/>
          </a:prstGeom>
          <a:ln w="76200">
            <a:noFill/>
          </a:ln>
        </p:spPr>
      </p:pic>
      <p:sp>
        <p:nvSpPr>
          <p:cNvPr id="18" name="Rectangle 17">
            <a:extLst>
              <a:ext uri="{FF2B5EF4-FFF2-40B4-BE49-F238E27FC236}">
                <a16:creationId xmlns:a16="http://schemas.microsoft.com/office/drawing/2014/main" id="{47AD0C0F-71A6-F5D1-CC94-22315324C9DD}"/>
              </a:ext>
            </a:extLst>
          </p:cNvPr>
          <p:cNvSpPr/>
          <p:nvPr/>
        </p:nvSpPr>
        <p:spPr>
          <a:xfrm>
            <a:off x="7394575" y="495300"/>
            <a:ext cx="18049875" cy="995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tabLst>
                <a:tab pos="11495088" algn="l"/>
              </a:tabLst>
              <a:defRPr sz="6000">
                <a:solidFill>
                  <a:schemeClr val="tx1"/>
                </a:solidFill>
                <a:latin typeface="Arial" panose="020B0604020202020204" pitchFamily="34" charset="0"/>
              </a:defRPr>
            </a:lvl1pPr>
            <a:lvl2pPr marL="742950" indent="-285750" eaLnBrk="0" hangingPunct="0">
              <a:tabLst>
                <a:tab pos="11495088" algn="l"/>
              </a:tabLst>
              <a:defRPr sz="6000">
                <a:solidFill>
                  <a:schemeClr val="tx1"/>
                </a:solidFill>
                <a:latin typeface="Arial" panose="020B0604020202020204" pitchFamily="34" charset="0"/>
              </a:defRPr>
            </a:lvl2pPr>
            <a:lvl3pPr marL="1143000" indent="-228600" eaLnBrk="0" hangingPunct="0">
              <a:tabLst>
                <a:tab pos="11495088" algn="l"/>
              </a:tabLst>
              <a:defRPr sz="6000">
                <a:solidFill>
                  <a:schemeClr val="tx1"/>
                </a:solidFill>
                <a:latin typeface="Arial" panose="020B0604020202020204" pitchFamily="34" charset="0"/>
              </a:defRPr>
            </a:lvl3pPr>
            <a:lvl4pPr marL="1600200" indent="-228600" eaLnBrk="0" hangingPunct="0">
              <a:tabLst>
                <a:tab pos="11495088" algn="l"/>
              </a:tabLst>
              <a:defRPr sz="6000">
                <a:solidFill>
                  <a:schemeClr val="tx1"/>
                </a:solidFill>
                <a:latin typeface="Arial" panose="020B0604020202020204" pitchFamily="34" charset="0"/>
              </a:defRPr>
            </a:lvl4pPr>
            <a:lvl5pPr marL="2057400" indent="-228600" eaLnBrk="0" hangingPunct="0">
              <a:tabLst>
                <a:tab pos="11495088" algn="l"/>
              </a:tabLst>
              <a:defRPr sz="6000">
                <a:solidFill>
                  <a:schemeClr val="tx1"/>
                </a:solidFill>
                <a:latin typeface="Arial" panose="020B0604020202020204" pitchFamily="34" charset="0"/>
              </a:defRPr>
            </a:lvl5pPr>
            <a:lvl6pPr marL="2514600" indent="-228600" defTabSz="3028950" eaLnBrk="0" fontAlgn="base" hangingPunct="0">
              <a:spcBef>
                <a:spcPct val="0"/>
              </a:spcBef>
              <a:spcAft>
                <a:spcPct val="0"/>
              </a:spcAft>
              <a:tabLst>
                <a:tab pos="11495088" algn="l"/>
              </a:tabLst>
              <a:defRPr sz="6000">
                <a:solidFill>
                  <a:schemeClr val="tx1"/>
                </a:solidFill>
                <a:latin typeface="Arial" panose="020B0604020202020204" pitchFamily="34" charset="0"/>
              </a:defRPr>
            </a:lvl6pPr>
            <a:lvl7pPr marL="2971800" indent="-228600" defTabSz="3028950" eaLnBrk="0" fontAlgn="base" hangingPunct="0">
              <a:spcBef>
                <a:spcPct val="0"/>
              </a:spcBef>
              <a:spcAft>
                <a:spcPct val="0"/>
              </a:spcAft>
              <a:tabLst>
                <a:tab pos="11495088" algn="l"/>
              </a:tabLst>
              <a:defRPr sz="6000">
                <a:solidFill>
                  <a:schemeClr val="tx1"/>
                </a:solidFill>
                <a:latin typeface="Arial" panose="020B0604020202020204" pitchFamily="34" charset="0"/>
              </a:defRPr>
            </a:lvl7pPr>
            <a:lvl8pPr marL="3429000" indent="-228600" defTabSz="3028950" eaLnBrk="0" fontAlgn="base" hangingPunct="0">
              <a:spcBef>
                <a:spcPct val="0"/>
              </a:spcBef>
              <a:spcAft>
                <a:spcPct val="0"/>
              </a:spcAft>
              <a:tabLst>
                <a:tab pos="11495088" algn="l"/>
              </a:tabLst>
              <a:defRPr sz="6000">
                <a:solidFill>
                  <a:schemeClr val="tx1"/>
                </a:solidFill>
                <a:latin typeface="Arial" panose="020B0604020202020204" pitchFamily="34" charset="0"/>
              </a:defRPr>
            </a:lvl8pPr>
            <a:lvl9pPr marL="3886200" indent="-228600" defTabSz="3028950" eaLnBrk="0" fontAlgn="base" hangingPunct="0">
              <a:spcBef>
                <a:spcPct val="0"/>
              </a:spcBef>
              <a:spcAft>
                <a:spcPct val="0"/>
              </a:spcAft>
              <a:tabLst>
                <a:tab pos="11495088" algn="l"/>
              </a:tabLst>
              <a:defRPr sz="6000">
                <a:solidFill>
                  <a:schemeClr val="tx1"/>
                </a:solidFill>
                <a:latin typeface="Arial" panose="020B0604020202020204" pitchFamily="34" charset="0"/>
              </a:defRPr>
            </a:lvl9pPr>
          </a:lstStyle>
          <a:p>
            <a:pPr algn="ctr" eaLnBrk="1" hangingPunct="1"/>
            <a:endParaRPr lang="en-US" altLang="en-US" sz="5500" dirty="0">
              <a:solidFill>
                <a:schemeClr val="bg1"/>
              </a:solidFill>
              <a:cs typeface="Arial" panose="020B0604020202020204" pitchFamily="34" charset="0"/>
            </a:endParaRPr>
          </a:p>
        </p:txBody>
      </p:sp>
      <p:pic>
        <p:nvPicPr>
          <p:cNvPr id="22" name="Picture 101">
            <a:extLst>
              <a:ext uri="{FF2B5EF4-FFF2-40B4-BE49-F238E27FC236}">
                <a16:creationId xmlns:a16="http://schemas.microsoft.com/office/drawing/2014/main" id="{DD8FDF73-8F7E-0045-B076-9583E594FD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960" b="-6580"/>
          <a:stretch>
            <a:fillRect/>
          </a:stretch>
        </p:blipFill>
        <p:spPr bwMode="auto">
          <a:xfrm>
            <a:off x="331030" y="1889143"/>
            <a:ext cx="2682928" cy="1225158"/>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8">
            <a:extLst>
              <a:ext uri="{FF2B5EF4-FFF2-40B4-BE49-F238E27FC236}">
                <a16:creationId xmlns:a16="http://schemas.microsoft.com/office/drawing/2014/main" id="{C52B51D4-9553-39AA-6163-2D0AA1DEC023}"/>
              </a:ext>
            </a:extLst>
          </p:cNvPr>
          <p:cNvSpPr txBox="1">
            <a:spLocks noChangeArrowheads="1"/>
          </p:cNvSpPr>
          <p:nvPr/>
        </p:nvSpPr>
        <p:spPr bwMode="auto">
          <a:xfrm>
            <a:off x="331030" y="3870484"/>
            <a:ext cx="8057571" cy="3272691"/>
          </a:xfrm>
          <a:prstGeom prst="rect">
            <a:avLst/>
          </a:prstGeom>
          <a:noFill/>
          <a:ln w="76200">
            <a:solidFill>
              <a:srgbClr val="00513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a:spcAft>
                <a:spcPts val="800"/>
              </a:spcAft>
            </a:pPr>
            <a:endParaRPr lang="en-US" sz="2000" dirty="0">
              <a:solidFill>
                <a:srgbClr val="02482E"/>
              </a:solidFill>
              <a:ea typeface="Calibri" panose="020F0502020204030204" pitchFamily="34" charset="0"/>
              <a:cs typeface="Times New Roman" panose="02020603050405020304" pitchFamily="18" charset="0"/>
            </a:endParaRPr>
          </a:p>
          <a:p>
            <a:pPr>
              <a:spcAft>
                <a:spcPts val="800"/>
              </a:spcAft>
            </a:pPr>
            <a:r>
              <a:rPr lang="en-US" sz="2000" dirty="0">
                <a:solidFill>
                  <a:srgbClr val="02482E"/>
                </a:solidFill>
                <a:ea typeface="Calibri" panose="020F0502020204030204" pitchFamily="34" charset="0"/>
                <a:cs typeface="Times New Roman" panose="02020603050405020304" pitchFamily="18" charset="0"/>
              </a:rPr>
              <a:t>Sex-specific differences in disease susceptibility, progression, and pathogenesis have long been observed in demyelinating diseases such as multiple sclerosis (MS) and neuromyelitis </a:t>
            </a:r>
            <a:r>
              <a:rPr lang="en-US" sz="2000" dirty="0" err="1">
                <a:solidFill>
                  <a:srgbClr val="02482E"/>
                </a:solidFill>
                <a:ea typeface="Calibri" panose="020F0502020204030204" pitchFamily="34" charset="0"/>
                <a:cs typeface="Times New Roman" panose="02020603050405020304" pitchFamily="18" charset="0"/>
              </a:rPr>
              <a:t>optica</a:t>
            </a:r>
            <a:r>
              <a:rPr lang="en-US" sz="2000" dirty="0">
                <a:solidFill>
                  <a:srgbClr val="02482E"/>
                </a:solidFill>
                <a:ea typeface="Calibri" panose="020F0502020204030204" pitchFamily="34" charset="0"/>
                <a:cs typeface="Times New Roman" panose="02020603050405020304" pitchFamily="18" charset="0"/>
              </a:rPr>
              <a:t> spectrum disorder (NMOSD). Prior research has shown distinct patterns of individual sex hormones, including DHEA-S and estrogen- and testosterone-derivatives, across healthy controls (HC), MS cases, and NMOSD cases. However, it remains unclear whether these hormonal differences reflect underlying risk for MS or are instead consequences of disease chronicity or confounding factors.</a:t>
            </a:r>
            <a:endParaRPr lang="en-GB" sz="2000" dirty="0">
              <a:solidFill>
                <a:srgbClr val="02482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18">
            <a:extLst>
              <a:ext uri="{FF2B5EF4-FFF2-40B4-BE49-F238E27FC236}">
                <a16:creationId xmlns:a16="http://schemas.microsoft.com/office/drawing/2014/main" id="{99C8106D-50CD-74AB-D6BD-D79632C74CB6}"/>
              </a:ext>
            </a:extLst>
          </p:cNvPr>
          <p:cNvSpPr txBox="1">
            <a:spLocks noChangeArrowheads="1"/>
          </p:cNvSpPr>
          <p:nvPr/>
        </p:nvSpPr>
        <p:spPr bwMode="auto">
          <a:xfrm>
            <a:off x="8706241" y="4045681"/>
            <a:ext cx="9020345" cy="3477875"/>
          </a:xfrm>
          <a:prstGeom prst="rect">
            <a:avLst/>
          </a:prstGeom>
          <a:noFill/>
          <a:ln w="76200">
            <a:solidFill>
              <a:srgbClr val="02482E"/>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a:spcAft>
                <a:spcPts val="800"/>
              </a:spcAft>
            </a:pPr>
            <a:endParaRPr lang="en-US" sz="2000" dirty="0">
              <a:solidFill>
                <a:srgbClr val="02482E"/>
              </a:solidFill>
              <a:ea typeface="Calibri" panose="020F0502020204030204" pitchFamily="34" charset="0"/>
              <a:cs typeface="Times New Roman" panose="02020603050405020304" pitchFamily="18" charset="0"/>
            </a:endParaRPr>
          </a:p>
          <a:p>
            <a:pPr marL="342900" indent="-342900">
              <a:spcAft>
                <a:spcPts val="800"/>
              </a:spcAft>
              <a:buFont typeface="Arial" panose="020B0604020202020204" pitchFamily="34" charset="0"/>
              <a:buChar char="•"/>
            </a:pPr>
            <a:r>
              <a:rPr lang="en-US" sz="2000" dirty="0">
                <a:solidFill>
                  <a:srgbClr val="02482E"/>
                </a:solidFill>
                <a:ea typeface="Calibri" panose="020F0502020204030204" pitchFamily="34" charset="0"/>
                <a:cs typeface="Times New Roman" panose="02020603050405020304" pitchFamily="18" charset="0"/>
              </a:rPr>
              <a:t>Early-stage RRMS females showed no significant differences vs HC females, and early-stage RRMS males had elevated levels of several sex hormones compared to HC males in androgenic and progestin classes.</a:t>
            </a:r>
          </a:p>
          <a:p>
            <a:pPr marL="342900" indent="-342900">
              <a:spcAft>
                <a:spcPts val="800"/>
              </a:spcAft>
              <a:buFont typeface="Arial" panose="020B0604020202020204" pitchFamily="34" charset="0"/>
              <a:buChar char="•"/>
            </a:pPr>
            <a:r>
              <a:rPr lang="en-US" sz="2000" dirty="0">
                <a:solidFill>
                  <a:srgbClr val="02482E"/>
                </a:solidFill>
                <a:ea typeface="Calibri" panose="020F0502020204030204" pitchFamily="34" charset="0"/>
                <a:cs typeface="Times New Roman" panose="02020603050405020304" pitchFamily="18" charset="0"/>
              </a:rPr>
              <a:t>Early-stage NMOSD IgG- males and females had reduced levels of multiple sex hormones in the pregnenolone and androgenic class and had elevated lipid hormone precursors (i.e. cholesterol). </a:t>
            </a:r>
          </a:p>
          <a:p>
            <a:pPr marL="342900" indent="-342900">
              <a:spcAft>
                <a:spcPts val="800"/>
              </a:spcAft>
              <a:buFont typeface="Arial" panose="020B0604020202020204" pitchFamily="34" charset="0"/>
              <a:buChar char="•"/>
            </a:pPr>
            <a:r>
              <a:rPr lang="en-US" sz="2000" dirty="0">
                <a:solidFill>
                  <a:srgbClr val="02482E"/>
                </a:solidFill>
                <a:ea typeface="Calibri" panose="020F0502020204030204" pitchFamily="34" charset="0"/>
                <a:cs typeface="Times New Roman" panose="02020603050405020304" pitchFamily="18" charset="0"/>
              </a:rPr>
              <a:t>NMSOD IgG+ females showed reductions in androgenic and progestin classes, and minimal changes in sex hormone expression were observed in both NMSOD IgG+ males</a:t>
            </a:r>
          </a:p>
        </p:txBody>
      </p:sp>
      <p:sp>
        <p:nvSpPr>
          <p:cNvPr id="27" name="Text Box 18">
            <a:extLst>
              <a:ext uri="{FF2B5EF4-FFF2-40B4-BE49-F238E27FC236}">
                <a16:creationId xmlns:a16="http://schemas.microsoft.com/office/drawing/2014/main" id="{B9A7D955-15E1-B674-D9B4-B766614E9AEF}"/>
              </a:ext>
            </a:extLst>
          </p:cNvPr>
          <p:cNvSpPr txBox="1">
            <a:spLocks noChangeArrowheads="1"/>
          </p:cNvSpPr>
          <p:nvPr/>
        </p:nvSpPr>
        <p:spPr bwMode="auto">
          <a:xfrm>
            <a:off x="277252" y="7156402"/>
            <a:ext cx="8150328" cy="1092607"/>
          </a:xfrm>
          <a:prstGeom prst="rect">
            <a:avLst/>
          </a:prstGeom>
          <a:noFill/>
          <a:ln w="76200">
            <a:solidFill>
              <a:srgbClr val="00513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algn="ctr" defTabSz="914400" eaLnBrk="1" hangingPunct="1">
              <a:spcAft>
                <a:spcPts val="600"/>
              </a:spcAft>
            </a:pPr>
            <a:endParaRPr lang="en-US" sz="2000" dirty="0">
              <a:solidFill>
                <a:srgbClr val="02482E"/>
              </a:solidFill>
              <a:ea typeface="Calibri" panose="020F0502020204030204" pitchFamily="34" charset="0"/>
              <a:cs typeface="Times New Roman" panose="02020603050405020304" pitchFamily="18" charset="0"/>
            </a:endParaRPr>
          </a:p>
          <a:p>
            <a:pPr algn="ctr" defTabSz="914400" eaLnBrk="1" hangingPunct="1">
              <a:spcAft>
                <a:spcPts val="600"/>
              </a:spcAft>
            </a:pPr>
            <a:r>
              <a:rPr lang="en-US" sz="2000" dirty="0">
                <a:solidFill>
                  <a:srgbClr val="02482E"/>
                </a:solidFill>
                <a:ea typeface="Calibri" panose="020F0502020204030204" pitchFamily="34" charset="0"/>
                <a:cs typeface="Times New Roman" panose="02020603050405020304" pitchFamily="18" charset="0"/>
              </a:rPr>
              <a:t>Comprehensively compare sex hormone profiles in MS and NMOSD, cases who are untreated and within five years of onset to HC.</a:t>
            </a:r>
            <a:endParaRPr lang="en-GB" sz="2000" dirty="0">
              <a:solidFill>
                <a:srgbClr val="02482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Google Shape;92;p13">
            <a:extLst>
              <a:ext uri="{FF2B5EF4-FFF2-40B4-BE49-F238E27FC236}">
                <a16:creationId xmlns:a16="http://schemas.microsoft.com/office/drawing/2014/main" id="{43CB1C43-0DC5-C1AA-F3C6-000FC0612DD6}"/>
              </a:ext>
            </a:extLst>
          </p:cNvPr>
          <p:cNvSpPr/>
          <p:nvPr/>
        </p:nvSpPr>
        <p:spPr>
          <a:xfrm rot="10800000" flipH="1">
            <a:off x="0" y="3352204"/>
            <a:ext cx="18016847" cy="364682"/>
          </a:xfrm>
          <a:prstGeom prst="rect">
            <a:avLst/>
          </a:prstGeom>
          <a:solidFill>
            <a:srgbClr val="ED7D31"/>
          </a:solidFill>
          <a:ln>
            <a:noFill/>
          </a:ln>
        </p:spPr>
        <p:txBody>
          <a:bodyPr spcFirstLastPara="1" wrap="square" lIns="8417" tIns="4209" rIns="8417" bIns="4209" anchor="ctr" anchorCtr="0">
            <a:noAutofit/>
          </a:bodyPr>
          <a:lstStyle/>
          <a:p>
            <a:pPr algn="ctr">
              <a:buClr>
                <a:schemeClr val="dk1"/>
              </a:buClr>
              <a:buSzPts val="213"/>
            </a:pPr>
            <a:endParaRPr sz="315" b="1">
              <a:solidFill>
                <a:schemeClr val="dk1"/>
              </a:solidFill>
              <a:latin typeface="Times New Roman"/>
              <a:ea typeface="Times New Roman"/>
              <a:cs typeface="Times New Roman"/>
              <a:sym typeface="Times New Roman"/>
            </a:endParaRPr>
          </a:p>
        </p:txBody>
      </p:sp>
      <p:sp>
        <p:nvSpPr>
          <p:cNvPr id="7" name="Rectangle 100">
            <a:extLst>
              <a:ext uri="{FF2B5EF4-FFF2-40B4-BE49-F238E27FC236}">
                <a16:creationId xmlns:a16="http://schemas.microsoft.com/office/drawing/2014/main" id="{7C99FA51-8896-402B-5665-B806438DB44D}"/>
              </a:ext>
            </a:extLst>
          </p:cNvPr>
          <p:cNvSpPr>
            <a:spLocks noChangeArrowheads="1"/>
          </p:cNvSpPr>
          <p:nvPr/>
        </p:nvSpPr>
        <p:spPr bwMode="auto">
          <a:xfrm>
            <a:off x="-11938065" y="3472747"/>
            <a:ext cx="5855381" cy="125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101">
            <a:extLst>
              <a:ext uri="{FF2B5EF4-FFF2-40B4-BE49-F238E27FC236}">
                <a16:creationId xmlns:a16="http://schemas.microsoft.com/office/drawing/2014/main" id="{4BAB55FA-3B12-A6C1-5F95-A55425408E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089" t="-462" r="97" b="701"/>
          <a:stretch>
            <a:fillRect/>
          </a:stretch>
        </p:blipFill>
        <p:spPr bwMode="auto">
          <a:xfrm>
            <a:off x="14900350" y="1899251"/>
            <a:ext cx="2727102" cy="1146757"/>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13;p13">
            <a:extLst>
              <a:ext uri="{FF2B5EF4-FFF2-40B4-BE49-F238E27FC236}">
                <a16:creationId xmlns:a16="http://schemas.microsoft.com/office/drawing/2014/main" id="{07E08C79-4FF3-18C3-ED4A-C3DE57AFE242}"/>
              </a:ext>
            </a:extLst>
          </p:cNvPr>
          <p:cNvSpPr txBox="1"/>
          <p:nvPr/>
        </p:nvSpPr>
        <p:spPr>
          <a:xfrm>
            <a:off x="310713" y="3817081"/>
            <a:ext cx="8098206" cy="521009"/>
          </a:xfrm>
          <a:prstGeom prst="rect">
            <a:avLst/>
          </a:prstGeom>
          <a:solidFill>
            <a:srgbClr val="005133"/>
          </a:solidFill>
          <a:ln>
            <a:noFill/>
          </a:ln>
        </p:spPr>
        <p:txBody>
          <a:bodyPr spcFirstLastPara="1" wrap="square" lIns="135007" tIns="67485" rIns="135007" bIns="67485" anchor="t" anchorCtr="0">
            <a:spAutoFit/>
          </a:bodyPr>
          <a:lstStyle/>
          <a:p>
            <a:pPr algn="ctr"/>
            <a:r>
              <a:rPr lang="en-US" sz="2500" b="1" dirty="0">
                <a:solidFill>
                  <a:schemeClr val="lt1"/>
                </a:solidFill>
              </a:rPr>
              <a:t>INTRODUCTION</a:t>
            </a:r>
            <a:endParaRPr sz="2500" b="1" dirty="0">
              <a:solidFill>
                <a:schemeClr val="lt1"/>
              </a:solidFill>
              <a:latin typeface="Arial"/>
              <a:ea typeface="Arial"/>
              <a:cs typeface="Arial"/>
              <a:sym typeface="Arial"/>
            </a:endParaRPr>
          </a:p>
        </p:txBody>
      </p:sp>
      <p:sp>
        <p:nvSpPr>
          <p:cNvPr id="13" name="Google Shape;113;p13">
            <a:extLst>
              <a:ext uri="{FF2B5EF4-FFF2-40B4-BE49-F238E27FC236}">
                <a16:creationId xmlns:a16="http://schemas.microsoft.com/office/drawing/2014/main" id="{3202DBB4-24E2-38F9-FF60-7841F52C9C61}"/>
              </a:ext>
            </a:extLst>
          </p:cNvPr>
          <p:cNvSpPr txBox="1"/>
          <p:nvPr/>
        </p:nvSpPr>
        <p:spPr>
          <a:xfrm>
            <a:off x="271616" y="7048324"/>
            <a:ext cx="8178265" cy="521009"/>
          </a:xfrm>
          <a:prstGeom prst="rect">
            <a:avLst/>
          </a:prstGeom>
          <a:solidFill>
            <a:srgbClr val="005133"/>
          </a:solidFill>
          <a:ln>
            <a:noFill/>
          </a:ln>
        </p:spPr>
        <p:txBody>
          <a:bodyPr spcFirstLastPara="1" wrap="square" lIns="135007" tIns="67485" rIns="135007" bIns="67485" anchor="t" anchorCtr="0">
            <a:spAutoFit/>
          </a:bodyPr>
          <a:lstStyle/>
          <a:p>
            <a:pPr algn="ctr"/>
            <a:r>
              <a:rPr lang="en-US" sz="2500" b="1" dirty="0">
                <a:solidFill>
                  <a:schemeClr val="lt1"/>
                </a:solidFill>
              </a:rPr>
              <a:t>OBJECTIVE</a:t>
            </a:r>
            <a:endParaRPr sz="2500" b="1" dirty="0">
              <a:solidFill>
                <a:schemeClr val="lt1"/>
              </a:solidFill>
              <a:latin typeface="Arial"/>
              <a:ea typeface="Arial"/>
              <a:cs typeface="Arial"/>
              <a:sym typeface="Arial"/>
            </a:endParaRPr>
          </a:p>
        </p:txBody>
      </p:sp>
      <p:sp>
        <p:nvSpPr>
          <p:cNvPr id="14" name="Google Shape;113;p13">
            <a:extLst>
              <a:ext uri="{FF2B5EF4-FFF2-40B4-BE49-F238E27FC236}">
                <a16:creationId xmlns:a16="http://schemas.microsoft.com/office/drawing/2014/main" id="{E2151D67-6E17-E207-E7E5-0CDCAE3895A9}"/>
              </a:ext>
            </a:extLst>
          </p:cNvPr>
          <p:cNvSpPr txBox="1"/>
          <p:nvPr/>
        </p:nvSpPr>
        <p:spPr>
          <a:xfrm>
            <a:off x="227012" y="8389423"/>
            <a:ext cx="8178266" cy="521009"/>
          </a:xfrm>
          <a:prstGeom prst="rect">
            <a:avLst/>
          </a:prstGeom>
          <a:solidFill>
            <a:srgbClr val="005133"/>
          </a:solidFill>
          <a:ln>
            <a:noFill/>
          </a:ln>
        </p:spPr>
        <p:txBody>
          <a:bodyPr spcFirstLastPara="1" wrap="square" lIns="135007" tIns="67485" rIns="135007" bIns="67485" anchor="t" anchorCtr="0">
            <a:spAutoFit/>
          </a:bodyPr>
          <a:lstStyle/>
          <a:p>
            <a:pPr algn="ctr"/>
            <a:r>
              <a:rPr lang="en-US" sz="2500" b="1" dirty="0">
                <a:solidFill>
                  <a:schemeClr val="lt1"/>
                </a:solidFill>
              </a:rPr>
              <a:t>METHODS</a:t>
            </a:r>
            <a:endParaRPr sz="2500" b="1" dirty="0">
              <a:solidFill>
                <a:schemeClr val="lt1"/>
              </a:solidFill>
              <a:latin typeface="Arial"/>
              <a:ea typeface="Arial"/>
              <a:cs typeface="Arial"/>
              <a:sym typeface="Arial"/>
            </a:endParaRPr>
          </a:p>
        </p:txBody>
      </p:sp>
      <p:sp>
        <p:nvSpPr>
          <p:cNvPr id="15" name="Google Shape;113;p13">
            <a:extLst>
              <a:ext uri="{FF2B5EF4-FFF2-40B4-BE49-F238E27FC236}">
                <a16:creationId xmlns:a16="http://schemas.microsoft.com/office/drawing/2014/main" id="{694A1709-E275-1EEE-308D-44A757AC24F9}"/>
              </a:ext>
            </a:extLst>
          </p:cNvPr>
          <p:cNvSpPr txBox="1"/>
          <p:nvPr/>
        </p:nvSpPr>
        <p:spPr>
          <a:xfrm>
            <a:off x="8683860" y="3850229"/>
            <a:ext cx="9087638" cy="521009"/>
          </a:xfrm>
          <a:prstGeom prst="rect">
            <a:avLst/>
          </a:prstGeom>
          <a:solidFill>
            <a:srgbClr val="005133"/>
          </a:solidFill>
          <a:ln>
            <a:noFill/>
          </a:ln>
        </p:spPr>
        <p:txBody>
          <a:bodyPr spcFirstLastPara="1" wrap="square" lIns="135007" tIns="67485" rIns="135007" bIns="67485" anchor="t" anchorCtr="0">
            <a:spAutoFit/>
          </a:bodyPr>
          <a:lstStyle/>
          <a:p>
            <a:pPr algn="ctr"/>
            <a:r>
              <a:rPr lang="en-US" sz="2500" b="1" dirty="0">
                <a:solidFill>
                  <a:schemeClr val="lt1"/>
                </a:solidFill>
              </a:rPr>
              <a:t>RESULTS</a:t>
            </a:r>
            <a:endParaRPr sz="2500" b="1" dirty="0">
              <a:solidFill>
                <a:schemeClr val="lt1"/>
              </a:solidFill>
              <a:latin typeface="Arial"/>
              <a:ea typeface="Arial"/>
              <a:cs typeface="Arial"/>
              <a:sym typeface="Arial"/>
            </a:endParaRPr>
          </a:p>
        </p:txBody>
      </p:sp>
      <p:sp>
        <p:nvSpPr>
          <p:cNvPr id="16" name="Google Shape;113;p13">
            <a:extLst>
              <a:ext uri="{FF2B5EF4-FFF2-40B4-BE49-F238E27FC236}">
                <a16:creationId xmlns:a16="http://schemas.microsoft.com/office/drawing/2014/main" id="{16C8F7EB-D528-0D2F-31BE-22A0723D6142}"/>
              </a:ext>
            </a:extLst>
          </p:cNvPr>
          <p:cNvSpPr txBox="1"/>
          <p:nvPr/>
        </p:nvSpPr>
        <p:spPr>
          <a:xfrm>
            <a:off x="248561" y="12212119"/>
            <a:ext cx="8125873" cy="521009"/>
          </a:xfrm>
          <a:prstGeom prst="rect">
            <a:avLst/>
          </a:prstGeom>
          <a:solidFill>
            <a:srgbClr val="005133"/>
          </a:solidFill>
          <a:ln>
            <a:noFill/>
          </a:ln>
        </p:spPr>
        <p:txBody>
          <a:bodyPr spcFirstLastPara="1" wrap="square" lIns="135007" tIns="67485" rIns="135007" bIns="67485" anchor="t" anchorCtr="0">
            <a:spAutoFit/>
          </a:bodyPr>
          <a:lstStyle/>
          <a:p>
            <a:pPr algn="ctr"/>
            <a:r>
              <a:rPr lang="en-US" sz="2500" b="1" dirty="0">
                <a:solidFill>
                  <a:schemeClr val="lt1"/>
                </a:solidFill>
              </a:rPr>
              <a:t>STUDY DESIGN</a:t>
            </a:r>
            <a:endParaRPr sz="2500" b="1" dirty="0">
              <a:solidFill>
                <a:schemeClr val="lt1"/>
              </a:solidFill>
              <a:latin typeface="Arial"/>
              <a:ea typeface="Arial"/>
              <a:cs typeface="Arial"/>
              <a:sym typeface="Arial"/>
            </a:endParaRPr>
          </a:p>
        </p:txBody>
      </p:sp>
      <p:sp>
        <p:nvSpPr>
          <p:cNvPr id="30" name="TextBox 29">
            <a:extLst>
              <a:ext uri="{FF2B5EF4-FFF2-40B4-BE49-F238E27FC236}">
                <a16:creationId xmlns:a16="http://schemas.microsoft.com/office/drawing/2014/main" id="{E5A74CE8-276B-AE92-FFF0-D7803FCEA31D}"/>
              </a:ext>
            </a:extLst>
          </p:cNvPr>
          <p:cNvSpPr txBox="1"/>
          <p:nvPr/>
        </p:nvSpPr>
        <p:spPr>
          <a:xfrm>
            <a:off x="9008423" y="19272744"/>
            <a:ext cx="8461171" cy="2031325"/>
          </a:xfrm>
          <a:prstGeom prst="rect">
            <a:avLst/>
          </a:prstGeom>
          <a:noFill/>
          <a:ln w="76200">
            <a:noFill/>
          </a:ln>
        </p:spPr>
        <p:txBody>
          <a:bodyPr wrap="square">
            <a:spAutoFit/>
          </a:bodyPr>
          <a:lstStyle/>
          <a:p>
            <a:pPr>
              <a:spcAft>
                <a:spcPts val="800"/>
              </a:spcAft>
            </a:pPr>
            <a:r>
              <a:rPr lang="en-US" b="1" dirty="0">
                <a:solidFill>
                  <a:srgbClr val="005132"/>
                </a:solidFill>
                <a:latin typeface="Arial" panose="020B0604020202020204" pitchFamily="34" charset="0"/>
                <a:ea typeface="Calibri" panose="020F0502020204030204" pitchFamily="34" charset="0"/>
                <a:cs typeface="Times New Roman" panose="02020603050405020304" pitchFamily="18" charset="0"/>
              </a:rPr>
              <a:t>Figure 2: Heat map of sex hormone metabolite expression demonstrates distinct patterns across RRMS, NMSOD antibody positive (</a:t>
            </a:r>
            <a:r>
              <a:rPr lang="en-US" b="1" dirty="0" err="1">
                <a:solidFill>
                  <a:srgbClr val="005132"/>
                </a:solidFill>
                <a:latin typeface="Arial" panose="020B0604020202020204" pitchFamily="34" charset="0"/>
                <a:ea typeface="Calibri" panose="020F0502020204030204" pitchFamily="34" charset="0"/>
                <a:cs typeface="Times New Roman" panose="02020603050405020304" pitchFamily="18" charset="0"/>
              </a:rPr>
              <a:t>NMOpos</a:t>
            </a:r>
            <a:r>
              <a:rPr lang="en-US" b="1" dirty="0">
                <a:solidFill>
                  <a:srgbClr val="005132"/>
                </a:solidFill>
                <a:latin typeface="Arial" panose="020B0604020202020204" pitchFamily="34" charset="0"/>
                <a:ea typeface="Calibri" panose="020F0502020204030204" pitchFamily="34" charset="0"/>
                <a:cs typeface="Times New Roman" panose="02020603050405020304" pitchFamily="18" charset="0"/>
              </a:rPr>
              <a:t>), and antibody negative (</a:t>
            </a:r>
            <a:r>
              <a:rPr lang="en-US" b="1" dirty="0" err="1">
                <a:solidFill>
                  <a:srgbClr val="005132"/>
                </a:solidFill>
                <a:latin typeface="Arial" panose="020B0604020202020204" pitchFamily="34" charset="0"/>
                <a:ea typeface="Calibri" panose="020F0502020204030204" pitchFamily="34" charset="0"/>
                <a:cs typeface="Times New Roman" panose="02020603050405020304" pitchFamily="18" charset="0"/>
              </a:rPr>
              <a:t>NMOneg</a:t>
            </a:r>
            <a:r>
              <a:rPr lang="en-US" b="1" dirty="0">
                <a:solidFill>
                  <a:srgbClr val="005132"/>
                </a:solidFill>
                <a:latin typeface="Arial" panose="020B0604020202020204" pitchFamily="34" charset="0"/>
                <a:ea typeface="Calibri" panose="020F0502020204030204" pitchFamily="34" charset="0"/>
                <a:cs typeface="Times New Roman" panose="02020603050405020304" pitchFamily="18" charset="0"/>
              </a:rPr>
              <a:t>) disease states compared to the respective sex-stratified HC. </a:t>
            </a:r>
            <a:r>
              <a:rPr lang="en-US" dirty="0">
                <a:solidFill>
                  <a:srgbClr val="005132"/>
                </a:solidFill>
                <a:latin typeface="Arial" panose="020B0604020202020204" pitchFamily="34" charset="0"/>
                <a:ea typeface="Calibri" panose="020F0502020204030204" pitchFamily="34" charset="0"/>
                <a:cs typeface="Times New Roman" panose="02020603050405020304" pitchFamily="18" charset="0"/>
              </a:rPr>
              <a:t>Expression values are represented </a:t>
            </a:r>
            <a:r>
              <a:rPr lang="en-US" dirty="0">
                <a:solidFill>
                  <a:srgbClr val="005132"/>
                </a:solidFill>
                <a:latin typeface="Arial" panose="020B0604020202020204" pitchFamily="34" charset="0"/>
                <a:ea typeface="Calibri" panose="020F0502020204030204" pitchFamily="34" charset="0"/>
                <a:cs typeface="Arial" panose="020B0604020202020204" pitchFamily="34" charset="0"/>
              </a:rPr>
              <a:t>by </a:t>
            </a:r>
            <a:r>
              <a:rPr lang="el-GR" dirty="0">
                <a:solidFill>
                  <a:srgbClr val="005132"/>
                </a:solidFill>
                <a:latin typeface="Arial" panose="020B0604020202020204" pitchFamily="34" charset="0"/>
                <a:cs typeface="Arial" panose="020B0604020202020204" pitchFamily="34" charset="0"/>
              </a:rPr>
              <a:t>β-</a:t>
            </a:r>
            <a:r>
              <a:rPr lang="en-GB" dirty="0">
                <a:solidFill>
                  <a:srgbClr val="005132"/>
                </a:solidFill>
                <a:latin typeface="Arial" panose="020B0604020202020204" pitchFamily="34" charset="0"/>
                <a:cs typeface="Arial" panose="020B0604020202020204" pitchFamily="34" charset="0"/>
              </a:rPr>
              <a:t>values. Asterisks (*) indicate significant (p&lt;0.05) increase (darker </a:t>
            </a:r>
            <a:r>
              <a:rPr lang="en-GB" dirty="0" err="1">
                <a:solidFill>
                  <a:srgbClr val="005132"/>
                </a:solidFill>
                <a:latin typeface="Arial" panose="020B0604020202020204" pitchFamily="34" charset="0"/>
                <a:cs typeface="Arial" panose="020B0604020202020204" pitchFamily="34" charset="0"/>
              </a:rPr>
              <a:t>color</a:t>
            </a:r>
            <a:r>
              <a:rPr lang="en-GB" dirty="0">
                <a:solidFill>
                  <a:srgbClr val="005132"/>
                </a:solidFill>
                <a:latin typeface="Arial" panose="020B0604020202020204" pitchFamily="34" charset="0"/>
                <a:cs typeface="Arial" panose="020B0604020202020204" pitchFamily="34" charset="0"/>
              </a:rPr>
              <a:t>) or decrease (lighter </a:t>
            </a:r>
            <a:r>
              <a:rPr lang="en-GB" dirty="0" err="1">
                <a:solidFill>
                  <a:srgbClr val="005132"/>
                </a:solidFill>
                <a:latin typeface="Arial" panose="020B0604020202020204" pitchFamily="34" charset="0"/>
                <a:cs typeface="Arial" panose="020B0604020202020204" pitchFamily="34" charset="0"/>
              </a:rPr>
              <a:t>color</a:t>
            </a:r>
            <a:r>
              <a:rPr lang="en-GB" dirty="0">
                <a:solidFill>
                  <a:srgbClr val="005132"/>
                </a:solidFill>
                <a:latin typeface="Arial" panose="020B0604020202020204" pitchFamily="34" charset="0"/>
                <a:cs typeface="Arial" panose="020B0604020202020204" pitchFamily="34" charset="0"/>
              </a:rPr>
              <a:t>) in the corresponding metabolite. Metabolites are annotated by classes including androgens, </a:t>
            </a:r>
            <a:r>
              <a:rPr lang="en-GB" dirty="0" err="1">
                <a:solidFill>
                  <a:srgbClr val="005132"/>
                </a:solidFill>
                <a:latin typeface="Arial" panose="020B0604020202020204" pitchFamily="34" charset="0"/>
                <a:cs typeface="Arial" panose="020B0604020202020204" pitchFamily="34" charset="0"/>
              </a:rPr>
              <a:t>estrogens</a:t>
            </a:r>
            <a:r>
              <a:rPr lang="en-GB" dirty="0">
                <a:solidFill>
                  <a:srgbClr val="005132"/>
                </a:solidFill>
                <a:latin typeface="Arial" panose="020B0604020202020204" pitchFamily="34" charset="0"/>
                <a:cs typeface="Arial" panose="020B0604020202020204" pitchFamily="34" charset="0"/>
              </a:rPr>
              <a:t>, pregnenolones, progestins and lipids/sterols.</a:t>
            </a:r>
            <a:endParaRPr lang="en-US" dirty="0">
              <a:solidFill>
                <a:srgbClr val="005132"/>
              </a:solidFill>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9094A5E-31F2-5E82-D6C2-3E9787C726DB}"/>
              </a:ext>
            </a:extLst>
          </p:cNvPr>
          <p:cNvPicPr>
            <a:picLocks noChangeAspect="1"/>
          </p:cNvPicPr>
          <p:nvPr/>
        </p:nvPicPr>
        <p:blipFill>
          <a:blip r:embed="rId5"/>
          <a:srcRect l="42125" t="28852" r="34308" b="25820"/>
          <a:stretch>
            <a:fillRect/>
          </a:stretch>
        </p:blipFill>
        <p:spPr>
          <a:xfrm>
            <a:off x="451579" y="20862183"/>
            <a:ext cx="3793013" cy="4559639"/>
          </a:xfrm>
          <a:prstGeom prst="rect">
            <a:avLst/>
          </a:prstGeom>
        </p:spPr>
      </p:pic>
      <p:sp>
        <p:nvSpPr>
          <p:cNvPr id="49" name="Google Shape;113;p13">
            <a:extLst>
              <a:ext uri="{FF2B5EF4-FFF2-40B4-BE49-F238E27FC236}">
                <a16:creationId xmlns:a16="http://schemas.microsoft.com/office/drawing/2014/main" id="{FE01666D-1CD3-BDAF-947F-829C890AB998}"/>
              </a:ext>
            </a:extLst>
          </p:cNvPr>
          <p:cNvSpPr txBox="1"/>
          <p:nvPr/>
        </p:nvSpPr>
        <p:spPr>
          <a:xfrm>
            <a:off x="8604146" y="21663649"/>
            <a:ext cx="9179930" cy="521009"/>
          </a:xfrm>
          <a:prstGeom prst="rect">
            <a:avLst/>
          </a:prstGeom>
          <a:solidFill>
            <a:srgbClr val="005133"/>
          </a:solidFill>
          <a:ln>
            <a:noFill/>
          </a:ln>
        </p:spPr>
        <p:txBody>
          <a:bodyPr spcFirstLastPara="1" wrap="square" lIns="135007" tIns="67485" rIns="135007" bIns="67485" anchor="t" anchorCtr="0">
            <a:spAutoFit/>
          </a:bodyPr>
          <a:lstStyle/>
          <a:p>
            <a:pPr algn="ctr"/>
            <a:r>
              <a:rPr lang="en-US" sz="2500" b="1" dirty="0">
                <a:solidFill>
                  <a:schemeClr val="lt1"/>
                </a:solidFill>
              </a:rPr>
              <a:t>CONCLUSIONS</a:t>
            </a:r>
            <a:endParaRPr sz="2500" b="1" dirty="0">
              <a:solidFill>
                <a:schemeClr val="lt1"/>
              </a:solidFill>
              <a:latin typeface="Arial"/>
              <a:ea typeface="Arial"/>
              <a:cs typeface="Arial"/>
              <a:sym typeface="Arial"/>
            </a:endParaRPr>
          </a:p>
        </p:txBody>
      </p:sp>
      <p:sp>
        <p:nvSpPr>
          <p:cNvPr id="58" name="TextBox 57">
            <a:extLst>
              <a:ext uri="{FF2B5EF4-FFF2-40B4-BE49-F238E27FC236}">
                <a16:creationId xmlns:a16="http://schemas.microsoft.com/office/drawing/2014/main" id="{9CA536F5-546E-244A-C2A3-F5FE209D04DD}"/>
              </a:ext>
            </a:extLst>
          </p:cNvPr>
          <p:cNvSpPr txBox="1"/>
          <p:nvPr/>
        </p:nvSpPr>
        <p:spPr>
          <a:xfrm>
            <a:off x="359847" y="25304571"/>
            <a:ext cx="7982786" cy="1200329"/>
          </a:xfrm>
          <a:prstGeom prst="rect">
            <a:avLst/>
          </a:prstGeom>
          <a:noFill/>
          <a:ln>
            <a:noFill/>
          </a:ln>
        </p:spPr>
        <p:txBody>
          <a:bodyPr wrap="square">
            <a:spAutoFit/>
          </a:bodyPr>
          <a:lstStyle/>
          <a:p>
            <a:r>
              <a:rPr lang="en-GB" b="1" dirty="0">
                <a:solidFill>
                  <a:srgbClr val="005132"/>
                </a:solidFill>
                <a:latin typeface="Arial" panose="020B0604020202020204" pitchFamily="34" charset="0"/>
                <a:cs typeface="Arial" panose="020B0604020202020204" pitchFamily="34" charset="0"/>
              </a:rPr>
              <a:t>Figure 1: Cross-validating metabolomic assay and self-report. </a:t>
            </a:r>
            <a:r>
              <a:rPr lang="en-GB" dirty="0">
                <a:solidFill>
                  <a:srgbClr val="005132"/>
                </a:solidFill>
                <a:latin typeface="Arial" panose="020B0604020202020204" pitchFamily="34" charset="0"/>
                <a:cs typeface="Arial" panose="020B0604020202020204" pitchFamily="34" charset="0"/>
              </a:rPr>
              <a:t>A. Metabolites significantly associated with self-reported naproxen use in the past day. B. Metabolites significantly associated with self-reported ibuprofen use in the past day.   </a:t>
            </a:r>
            <a:r>
              <a:rPr lang="en-GB" b="1" dirty="0">
                <a:solidFill>
                  <a:srgbClr val="005132"/>
                </a:solidFill>
                <a:latin typeface="Arial" panose="020B0604020202020204" pitchFamily="34" charset="0"/>
                <a:cs typeface="Arial" panose="020B0604020202020204" pitchFamily="34" charset="0"/>
              </a:rPr>
              <a:t> </a:t>
            </a:r>
            <a:endParaRPr lang="en-US" dirty="0">
              <a:solidFill>
                <a:srgbClr val="005132"/>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DD2D0922-EDE0-30FD-3EC7-F033E22C2A1D}"/>
              </a:ext>
            </a:extLst>
          </p:cNvPr>
          <p:cNvSpPr/>
          <p:nvPr/>
        </p:nvSpPr>
        <p:spPr>
          <a:xfrm>
            <a:off x="277252" y="17557413"/>
            <a:ext cx="8072674" cy="2590899"/>
          </a:xfrm>
          <a:prstGeom prst="rect">
            <a:avLst/>
          </a:prstGeom>
          <a:noFill/>
          <a:ln w="76200">
            <a:solidFill>
              <a:srgbClr val="0051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2FB6E2DF-32B1-D0F7-59E5-5F0CD683A602}"/>
              </a:ext>
            </a:extLst>
          </p:cNvPr>
          <p:cNvSpPr txBox="1"/>
          <p:nvPr/>
        </p:nvSpPr>
        <p:spPr>
          <a:xfrm>
            <a:off x="8524837" y="25696343"/>
            <a:ext cx="9141378" cy="400110"/>
          </a:xfrm>
          <a:prstGeom prst="rect">
            <a:avLst/>
          </a:prstGeom>
        </p:spPr>
        <p:txBody>
          <a:bodyPr wrap="square">
            <a:spAutoFit/>
          </a:bodyPr>
          <a:lstStyle/>
          <a:p>
            <a:pPr>
              <a:spcAft>
                <a:spcPts val="800"/>
              </a:spcAft>
            </a:pPr>
            <a:endParaRPr lang="en-US" sz="2000" dirty="0">
              <a:solidFill>
                <a:srgbClr val="005132"/>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03638F0F-69B9-39F8-2DB1-5D33C8FCF41B}"/>
              </a:ext>
            </a:extLst>
          </p:cNvPr>
          <p:cNvSpPr txBox="1"/>
          <p:nvPr/>
        </p:nvSpPr>
        <p:spPr>
          <a:xfrm>
            <a:off x="8604145" y="25264258"/>
            <a:ext cx="9148251" cy="1477328"/>
          </a:xfrm>
          <a:prstGeom prst="rect">
            <a:avLst/>
          </a:prstGeom>
          <a:noFill/>
          <a:ln w="76200">
            <a:solidFill>
              <a:srgbClr val="02482E"/>
            </a:solidFill>
          </a:ln>
        </p:spPr>
        <p:txBody>
          <a:bodyPr wrap="square">
            <a:spAutoFit/>
          </a:bodyPr>
          <a:lstStyle/>
          <a:p>
            <a:endParaRPr lang="en-GB" dirty="0"/>
          </a:p>
          <a:p>
            <a:endParaRPr lang="en-GB" dirty="0"/>
          </a:p>
          <a:p>
            <a:r>
              <a:rPr lang="en-GB" dirty="0">
                <a:solidFill>
                  <a:srgbClr val="005132"/>
                </a:solidFill>
                <a:latin typeface="Arial" panose="020B0604020202020204" pitchFamily="34" charset="0"/>
                <a:cs typeface="Arial" panose="020B0604020202020204" pitchFamily="34" charset="0"/>
              </a:rPr>
              <a:t>Thank you to the participants in the Accelerated Cure Project for Multiple Sclerosis. This work was supported by </a:t>
            </a:r>
            <a:r>
              <a:rPr lang="en-GB" b="1" dirty="0">
                <a:solidFill>
                  <a:srgbClr val="005132"/>
                </a:solidFill>
                <a:latin typeface="Arial" panose="020B0604020202020204" pitchFamily="34" charset="0"/>
                <a:cs typeface="Arial" panose="020B0604020202020204" pitchFamily="34" charset="0"/>
              </a:rPr>
              <a:t>NIH/NINDS R01NS121928 </a:t>
            </a:r>
            <a:r>
              <a:rPr lang="en-GB" dirty="0">
                <a:solidFill>
                  <a:srgbClr val="005132"/>
                </a:solidFill>
                <a:latin typeface="Arial" panose="020B0604020202020204" pitchFamily="34" charset="0"/>
                <a:cs typeface="Arial" panose="020B0604020202020204" pitchFamily="34" charset="0"/>
              </a:rPr>
              <a:t>and</a:t>
            </a:r>
            <a:r>
              <a:rPr lang="en-GB" b="1" dirty="0">
                <a:solidFill>
                  <a:srgbClr val="005132"/>
                </a:solidFill>
                <a:latin typeface="Arial" panose="020B0604020202020204" pitchFamily="34" charset="0"/>
                <a:cs typeface="Arial" panose="020B0604020202020204" pitchFamily="34" charset="0"/>
              </a:rPr>
              <a:t> The Sumaira Foundation’s SPARK Grant Award.</a:t>
            </a:r>
          </a:p>
        </p:txBody>
      </p:sp>
      <p:sp>
        <p:nvSpPr>
          <p:cNvPr id="68" name="Google Shape;113;p13">
            <a:extLst>
              <a:ext uri="{FF2B5EF4-FFF2-40B4-BE49-F238E27FC236}">
                <a16:creationId xmlns:a16="http://schemas.microsoft.com/office/drawing/2014/main" id="{0D798EE1-8707-E2AB-FC78-48A8247C7DA4}"/>
              </a:ext>
            </a:extLst>
          </p:cNvPr>
          <p:cNvSpPr txBox="1"/>
          <p:nvPr/>
        </p:nvSpPr>
        <p:spPr>
          <a:xfrm>
            <a:off x="8591568" y="25238616"/>
            <a:ext cx="9179930" cy="521009"/>
          </a:xfrm>
          <a:prstGeom prst="rect">
            <a:avLst/>
          </a:prstGeom>
          <a:solidFill>
            <a:srgbClr val="005133"/>
          </a:solidFill>
          <a:ln>
            <a:noFill/>
          </a:ln>
        </p:spPr>
        <p:txBody>
          <a:bodyPr spcFirstLastPara="1" wrap="square" lIns="135007" tIns="67485" rIns="135007" bIns="67485" anchor="t" anchorCtr="0">
            <a:spAutoFit/>
          </a:bodyPr>
          <a:lstStyle/>
          <a:p>
            <a:pPr algn="ctr"/>
            <a:r>
              <a:rPr lang="en-US" sz="2500" b="1" dirty="0">
                <a:solidFill>
                  <a:schemeClr val="lt1"/>
                </a:solidFill>
                <a:latin typeface="Arial"/>
                <a:ea typeface="Arial"/>
                <a:cs typeface="Arial"/>
                <a:sym typeface="Arial"/>
              </a:rPr>
              <a:t>ACKNOWELDGEMENTS</a:t>
            </a:r>
            <a:endParaRPr sz="2500" b="1" dirty="0">
              <a:solidFill>
                <a:schemeClr val="lt1"/>
              </a:solidFill>
              <a:latin typeface="Arial"/>
              <a:ea typeface="Arial"/>
              <a:cs typeface="Arial"/>
              <a:sym typeface="Arial"/>
            </a:endParaRPr>
          </a:p>
        </p:txBody>
      </p:sp>
      <p:sp>
        <p:nvSpPr>
          <p:cNvPr id="70" name="TextBox 69">
            <a:extLst>
              <a:ext uri="{FF2B5EF4-FFF2-40B4-BE49-F238E27FC236}">
                <a16:creationId xmlns:a16="http://schemas.microsoft.com/office/drawing/2014/main" id="{8E0CF249-1950-8CBF-0ACE-81C7529734EF}"/>
              </a:ext>
            </a:extLst>
          </p:cNvPr>
          <p:cNvSpPr txBox="1"/>
          <p:nvPr/>
        </p:nvSpPr>
        <p:spPr>
          <a:xfrm>
            <a:off x="620860" y="19641288"/>
            <a:ext cx="3623732" cy="369332"/>
          </a:xfrm>
          <a:prstGeom prst="rect">
            <a:avLst/>
          </a:prstGeom>
          <a:noFill/>
          <a:ln>
            <a:noFill/>
          </a:ln>
        </p:spPr>
        <p:txBody>
          <a:bodyPr wrap="square">
            <a:spAutoFit/>
          </a:bodyPr>
          <a:lstStyle/>
          <a:p>
            <a:r>
              <a:rPr lang="en-GB" b="1" dirty="0">
                <a:solidFill>
                  <a:srgbClr val="005132"/>
                </a:solidFill>
                <a:latin typeface="Arial" panose="020B0604020202020204" pitchFamily="34" charset="0"/>
                <a:cs typeface="Arial" panose="020B0604020202020204" pitchFamily="34" charset="0"/>
              </a:rPr>
              <a:t>Table 1: Sample Characteristics</a:t>
            </a:r>
            <a:endParaRPr lang="en-US" b="1" dirty="0">
              <a:solidFill>
                <a:srgbClr val="005132"/>
              </a:solidFill>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B6EE6CE3-920E-6E13-9CFD-2E72C0D74B5D}"/>
              </a:ext>
            </a:extLst>
          </p:cNvPr>
          <p:cNvSpPr/>
          <p:nvPr/>
        </p:nvSpPr>
        <p:spPr>
          <a:xfrm>
            <a:off x="8676245" y="7855105"/>
            <a:ext cx="9087638" cy="13643184"/>
          </a:xfrm>
          <a:prstGeom prst="rect">
            <a:avLst/>
          </a:prstGeom>
          <a:noFill/>
          <a:ln w="76200">
            <a:solidFill>
              <a:srgbClr val="0051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2" name="Picture 71">
            <a:extLst>
              <a:ext uri="{FF2B5EF4-FFF2-40B4-BE49-F238E27FC236}">
                <a16:creationId xmlns:a16="http://schemas.microsoft.com/office/drawing/2014/main" id="{FB359FCC-A2FF-35E8-74FC-DC6B80A0C49D}"/>
              </a:ext>
            </a:extLst>
          </p:cNvPr>
          <p:cNvPicPr>
            <a:picLocks noChangeAspect="1"/>
          </p:cNvPicPr>
          <p:nvPr/>
        </p:nvPicPr>
        <p:blipFill>
          <a:blip r:embed="rId6"/>
          <a:srcRect l="32373" t="18628" r="34963" b="24975"/>
          <a:stretch>
            <a:fillRect/>
          </a:stretch>
        </p:blipFill>
        <p:spPr>
          <a:xfrm>
            <a:off x="4266894" y="20929092"/>
            <a:ext cx="3983853" cy="4299134"/>
          </a:xfrm>
          <a:prstGeom prst="rect">
            <a:avLst/>
          </a:prstGeom>
        </p:spPr>
      </p:pic>
      <p:sp>
        <p:nvSpPr>
          <p:cNvPr id="73" name="Rectangle 72">
            <a:extLst>
              <a:ext uri="{FF2B5EF4-FFF2-40B4-BE49-F238E27FC236}">
                <a16:creationId xmlns:a16="http://schemas.microsoft.com/office/drawing/2014/main" id="{00E32689-F03F-38F3-D041-F8518A47F0BA}"/>
              </a:ext>
            </a:extLst>
          </p:cNvPr>
          <p:cNvSpPr/>
          <p:nvPr/>
        </p:nvSpPr>
        <p:spPr>
          <a:xfrm>
            <a:off x="269959" y="20357334"/>
            <a:ext cx="8072674" cy="6486737"/>
          </a:xfrm>
          <a:prstGeom prst="rect">
            <a:avLst/>
          </a:prstGeom>
          <a:noFill/>
          <a:ln w="76200">
            <a:solidFill>
              <a:srgbClr val="0051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7" name="TextBox 76">
            <a:extLst>
              <a:ext uri="{FF2B5EF4-FFF2-40B4-BE49-F238E27FC236}">
                <a16:creationId xmlns:a16="http://schemas.microsoft.com/office/drawing/2014/main" id="{52F9A450-A60B-0E8C-346C-984300EBA8B9}"/>
              </a:ext>
            </a:extLst>
          </p:cNvPr>
          <p:cNvSpPr txBox="1"/>
          <p:nvPr/>
        </p:nvSpPr>
        <p:spPr>
          <a:xfrm>
            <a:off x="415264" y="20465285"/>
            <a:ext cx="1111125" cy="584775"/>
          </a:xfrm>
          <a:prstGeom prst="rect">
            <a:avLst/>
          </a:prstGeom>
          <a:noFill/>
        </p:spPr>
        <p:txBody>
          <a:bodyPr wrap="square">
            <a:spAutoFit/>
          </a:bodyPr>
          <a:lstStyle/>
          <a:p>
            <a:r>
              <a:rPr lang="en-GB" sz="3200" b="1" dirty="0">
                <a:solidFill>
                  <a:srgbClr val="005132"/>
                </a:solidFill>
                <a:latin typeface="Arial" panose="020B0604020202020204" pitchFamily="34" charset="0"/>
                <a:cs typeface="Arial" panose="020B0604020202020204" pitchFamily="34" charset="0"/>
              </a:rPr>
              <a:t>A</a:t>
            </a:r>
            <a:endParaRPr lang="en-US" sz="3200" dirty="0"/>
          </a:p>
        </p:txBody>
      </p:sp>
      <p:sp>
        <p:nvSpPr>
          <p:cNvPr id="78" name="TextBox 77">
            <a:extLst>
              <a:ext uri="{FF2B5EF4-FFF2-40B4-BE49-F238E27FC236}">
                <a16:creationId xmlns:a16="http://schemas.microsoft.com/office/drawing/2014/main" id="{ED04E697-818D-03DB-BA47-409ED1E2881C}"/>
              </a:ext>
            </a:extLst>
          </p:cNvPr>
          <p:cNvSpPr txBox="1"/>
          <p:nvPr/>
        </p:nvSpPr>
        <p:spPr>
          <a:xfrm>
            <a:off x="4426212" y="20443626"/>
            <a:ext cx="1111125" cy="584775"/>
          </a:xfrm>
          <a:prstGeom prst="rect">
            <a:avLst/>
          </a:prstGeom>
          <a:noFill/>
        </p:spPr>
        <p:txBody>
          <a:bodyPr wrap="square">
            <a:spAutoFit/>
          </a:bodyPr>
          <a:lstStyle/>
          <a:p>
            <a:r>
              <a:rPr lang="en-GB" sz="3200" b="1" dirty="0">
                <a:solidFill>
                  <a:srgbClr val="005132"/>
                </a:solidFill>
                <a:latin typeface="Arial" panose="020B0604020202020204" pitchFamily="34" charset="0"/>
                <a:cs typeface="Arial" panose="020B0604020202020204" pitchFamily="34" charset="0"/>
              </a:rPr>
              <a:t>B</a:t>
            </a:r>
            <a:endParaRPr lang="en-US" sz="3200" dirty="0"/>
          </a:p>
        </p:txBody>
      </p:sp>
      <p:sp>
        <p:nvSpPr>
          <p:cNvPr id="83" name="Rectangle 82">
            <a:extLst>
              <a:ext uri="{FF2B5EF4-FFF2-40B4-BE49-F238E27FC236}">
                <a16:creationId xmlns:a16="http://schemas.microsoft.com/office/drawing/2014/main" id="{C5BBAEF7-6327-3BDD-A36B-7A7C0F0FD6CA}"/>
              </a:ext>
            </a:extLst>
          </p:cNvPr>
          <p:cNvSpPr/>
          <p:nvPr/>
        </p:nvSpPr>
        <p:spPr>
          <a:xfrm>
            <a:off x="269959" y="12199886"/>
            <a:ext cx="8072674" cy="5177124"/>
          </a:xfrm>
          <a:prstGeom prst="rect">
            <a:avLst/>
          </a:prstGeom>
          <a:noFill/>
          <a:ln w="76200">
            <a:solidFill>
              <a:srgbClr val="0051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F60D5D72-101E-AE46-0099-7DDA0C4C2845}"/>
              </a:ext>
            </a:extLst>
          </p:cNvPr>
          <p:cNvPicPr>
            <a:picLocks noChangeAspect="1"/>
          </p:cNvPicPr>
          <p:nvPr/>
        </p:nvPicPr>
        <p:blipFill>
          <a:blip r:embed="rId7"/>
          <a:srcRect t="2338" b="522"/>
          <a:stretch>
            <a:fillRect/>
          </a:stretch>
        </p:blipFill>
        <p:spPr>
          <a:xfrm>
            <a:off x="8951359" y="7981283"/>
            <a:ext cx="8334318" cy="11097241"/>
          </a:xfrm>
          <a:prstGeom prst="rect">
            <a:avLst/>
          </a:prstGeom>
        </p:spPr>
      </p:pic>
    </p:spTree>
    <p:extLst>
      <p:ext uri="{BB962C8B-B14F-4D97-AF65-F5344CB8AC3E}">
        <p14:creationId xmlns:p14="http://schemas.microsoft.com/office/powerpoint/2010/main" val="47167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751EC-1934-4E58-9B05-245E9DF26968}"/>
              </a:ext>
            </a:extLst>
          </p:cNvPr>
          <p:cNvSpPr>
            <a:spLocks noGrp="1"/>
          </p:cNvSpPr>
          <p:nvPr>
            <p:ph type="title"/>
          </p:nvPr>
        </p:nvSpPr>
        <p:spPr/>
        <p:txBody>
          <a:bodyPr/>
          <a:lstStyle/>
          <a:p>
            <a:endParaRPr lang="en-US" dirty="0"/>
          </a:p>
        </p:txBody>
      </p:sp>
      <p:pic>
        <p:nvPicPr>
          <p:cNvPr id="21" name="Picture 20">
            <a:extLst>
              <a:ext uri="{FF2B5EF4-FFF2-40B4-BE49-F238E27FC236}">
                <a16:creationId xmlns:a16="http://schemas.microsoft.com/office/drawing/2014/main" id="{983B1C24-FD71-334D-D9C6-E30B7C17CDCE}"/>
              </a:ext>
            </a:extLst>
          </p:cNvPr>
          <p:cNvPicPr>
            <a:picLocks noChangeAspect="1"/>
          </p:cNvPicPr>
          <p:nvPr/>
        </p:nvPicPr>
        <p:blipFill>
          <a:blip r:embed="rId3"/>
          <a:srcRect l="4536" b="12205"/>
          <a:stretch>
            <a:fillRect/>
          </a:stretch>
        </p:blipFill>
        <p:spPr>
          <a:xfrm>
            <a:off x="462726" y="7523556"/>
            <a:ext cx="8150328" cy="8994626"/>
          </a:xfrm>
          <a:prstGeom prst="rect">
            <a:avLst/>
          </a:prstGeom>
        </p:spPr>
      </p:pic>
      <p:cxnSp>
        <p:nvCxnSpPr>
          <p:cNvPr id="24" name="Straight Connector 23">
            <a:extLst>
              <a:ext uri="{FF2B5EF4-FFF2-40B4-BE49-F238E27FC236}">
                <a16:creationId xmlns:a16="http://schemas.microsoft.com/office/drawing/2014/main" id="{A970C54A-6042-DD47-8040-ADA421BB5EC3}"/>
              </a:ext>
            </a:extLst>
          </p:cNvPr>
          <p:cNvCxnSpPr>
            <a:cxnSpLocks/>
          </p:cNvCxnSpPr>
          <p:nvPr/>
        </p:nvCxnSpPr>
        <p:spPr>
          <a:xfrm>
            <a:off x="4570548" y="7873636"/>
            <a:ext cx="31637" cy="8399310"/>
          </a:xfrm>
          <a:prstGeom prst="line">
            <a:avLst/>
          </a:prstGeom>
        </p:spPr>
        <p:style>
          <a:lnRef idx="2">
            <a:schemeClr val="accent5"/>
          </a:lnRef>
          <a:fillRef idx="0">
            <a:schemeClr val="accent5"/>
          </a:fillRef>
          <a:effectRef idx="1">
            <a:schemeClr val="accent5"/>
          </a:effectRef>
          <a:fontRef idx="minor">
            <a:schemeClr val="tx1"/>
          </a:fontRef>
        </p:style>
      </p:cxnSp>
      <p:cxnSp>
        <p:nvCxnSpPr>
          <p:cNvPr id="25" name="Straight Connector 24">
            <a:extLst>
              <a:ext uri="{FF2B5EF4-FFF2-40B4-BE49-F238E27FC236}">
                <a16:creationId xmlns:a16="http://schemas.microsoft.com/office/drawing/2014/main" id="{514EF7C7-C78C-E5FE-6068-BF5050CD8FA4}"/>
              </a:ext>
            </a:extLst>
          </p:cNvPr>
          <p:cNvCxnSpPr>
            <a:cxnSpLocks/>
          </p:cNvCxnSpPr>
          <p:nvPr/>
        </p:nvCxnSpPr>
        <p:spPr>
          <a:xfrm>
            <a:off x="6176191" y="7876017"/>
            <a:ext cx="0" cy="8396929"/>
          </a:xfrm>
          <a:prstGeom prst="line">
            <a:avLst/>
          </a:prstGeom>
        </p:spPr>
        <p:style>
          <a:lnRef idx="2">
            <a:schemeClr val="accent5"/>
          </a:lnRef>
          <a:fillRef idx="0">
            <a:schemeClr val="accent5"/>
          </a:fillRef>
          <a:effectRef idx="1">
            <a:schemeClr val="accent5"/>
          </a:effectRef>
          <a:fontRef idx="minor">
            <a:schemeClr val="tx1"/>
          </a:fontRef>
        </p:style>
      </p:cxnSp>
      <p:cxnSp>
        <p:nvCxnSpPr>
          <p:cNvPr id="26" name="Straight Connector 25">
            <a:extLst>
              <a:ext uri="{FF2B5EF4-FFF2-40B4-BE49-F238E27FC236}">
                <a16:creationId xmlns:a16="http://schemas.microsoft.com/office/drawing/2014/main" id="{DF1635AF-063A-D684-F386-E39C9EE7BC78}"/>
              </a:ext>
            </a:extLst>
          </p:cNvPr>
          <p:cNvCxnSpPr>
            <a:cxnSpLocks/>
          </p:cNvCxnSpPr>
          <p:nvPr/>
        </p:nvCxnSpPr>
        <p:spPr>
          <a:xfrm flipH="1">
            <a:off x="6509089" y="7865685"/>
            <a:ext cx="37770" cy="8407261"/>
          </a:xfrm>
          <a:prstGeom prst="line">
            <a:avLst/>
          </a:prstGeom>
        </p:spPr>
        <p:style>
          <a:lnRef idx="2">
            <a:schemeClr val="accent5"/>
          </a:lnRef>
          <a:fillRef idx="0">
            <a:schemeClr val="accent5"/>
          </a:fillRef>
          <a:effectRef idx="1">
            <a:schemeClr val="accent5"/>
          </a:effectRef>
          <a:fontRef idx="minor">
            <a:schemeClr val="tx1"/>
          </a:fontRef>
        </p:style>
      </p:cxnSp>
      <p:sp>
        <p:nvSpPr>
          <p:cNvPr id="29" name="Rectangle 28">
            <a:extLst>
              <a:ext uri="{FF2B5EF4-FFF2-40B4-BE49-F238E27FC236}">
                <a16:creationId xmlns:a16="http://schemas.microsoft.com/office/drawing/2014/main" id="{241F8004-CC75-1A84-AC90-B066ABF42C40}"/>
              </a:ext>
            </a:extLst>
          </p:cNvPr>
          <p:cNvSpPr/>
          <p:nvPr/>
        </p:nvSpPr>
        <p:spPr>
          <a:xfrm>
            <a:off x="1585914" y="7732076"/>
            <a:ext cx="2577234" cy="8541387"/>
          </a:xfrm>
          <a:prstGeom prst="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31" name="Rectangle 30">
            <a:extLst>
              <a:ext uri="{FF2B5EF4-FFF2-40B4-BE49-F238E27FC236}">
                <a16:creationId xmlns:a16="http://schemas.microsoft.com/office/drawing/2014/main" id="{93E58AA6-BF7B-A221-ADE4-F9EA7F0F9B87}"/>
              </a:ext>
            </a:extLst>
          </p:cNvPr>
          <p:cNvSpPr/>
          <p:nvPr/>
        </p:nvSpPr>
        <p:spPr>
          <a:xfrm>
            <a:off x="4199469" y="7731560"/>
            <a:ext cx="1738419" cy="8541387"/>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BC6D388-EC16-86F8-2920-F3B1B1EEF6D0}"/>
              </a:ext>
            </a:extLst>
          </p:cNvPr>
          <p:cNvSpPr/>
          <p:nvPr/>
        </p:nvSpPr>
        <p:spPr>
          <a:xfrm>
            <a:off x="5974210" y="7731560"/>
            <a:ext cx="402516" cy="8541387"/>
          </a:xfrm>
          <a:prstGeom prst="rect">
            <a:avLst/>
          </a:prstGeom>
          <a:no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3" name="Rectangle 32">
            <a:extLst>
              <a:ext uri="{FF2B5EF4-FFF2-40B4-BE49-F238E27FC236}">
                <a16:creationId xmlns:a16="http://schemas.microsoft.com/office/drawing/2014/main" id="{477AF46B-2BF8-61E1-9406-87FB2B77866D}"/>
              </a:ext>
            </a:extLst>
          </p:cNvPr>
          <p:cNvSpPr/>
          <p:nvPr/>
        </p:nvSpPr>
        <p:spPr>
          <a:xfrm>
            <a:off x="6413771" y="7731559"/>
            <a:ext cx="402516" cy="8541387"/>
          </a:xfrm>
          <a:prstGeom prst="rect">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8" name="TextBox 37">
            <a:extLst>
              <a:ext uri="{FF2B5EF4-FFF2-40B4-BE49-F238E27FC236}">
                <a16:creationId xmlns:a16="http://schemas.microsoft.com/office/drawing/2014/main" id="{FC5F745E-DABD-6D3B-BCC5-78D50CDB50BF}"/>
              </a:ext>
            </a:extLst>
          </p:cNvPr>
          <p:cNvSpPr txBox="1"/>
          <p:nvPr/>
        </p:nvSpPr>
        <p:spPr>
          <a:xfrm>
            <a:off x="2425805" y="7323501"/>
            <a:ext cx="1103221" cy="400110"/>
          </a:xfrm>
          <a:prstGeom prst="rect">
            <a:avLst/>
          </a:prstGeom>
          <a:noFill/>
        </p:spPr>
        <p:txBody>
          <a:bodyPr wrap="square" rtlCol="0">
            <a:spAutoFit/>
          </a:bodyPr>
          <a:lstStyle/>
          <a:p>
            <a:r>
              <a:rPr lang="en-US" sz="2000" dirty="0">
                <a:solidFill>
                  <a:schemeClr val="accent6">
                    <a:lumMod val="75000"/>
                  </a:schemeClr>
                </a:solidFill>
                <a:latin typeface="Arial" panose="020B0604020202020204" pitchFamily="34" charset="0"/>
                <a:cs typeface="Arial" panose="020B0604020202020204" pitchFamily="34" charset="0"/>
              </a:rPr>
              <a:t>HC</a:t>
            </a:r>
          </a:p>
        </p:txBody>
      </p:sp>
      <p:sp>
        <p:nvSpPr>
          <p:cNvPr id="39" name="TextBox 38">
            <a:extLst>
              <a:ext uri="{FF2B5EF4-FFF2-40B4-BE49-F238E27FC236}">
                <a16:creationId xmlns:a16="http://schemas.microsoft.com/office/drawing/2014/main" id="{0333DD0F-2DAB-E5A4-A48F-A0274B4DC4F9}"/>
              </a:ext>
            </a:extLst>
          </p:cNvPr>
          <p:cNvSpPr txBox="1"/>
          <p:nvPr/>
        </p:nvSpPr>
        <p:spPr>
          <a:xfrm>
            <a:off x="4602185" y="7309235"/>
            <a:ext cx="2012844" cy="400110"/>
          </a:xfrm>
          <a:prstGeom prst="rect">
            <a:avLst/>
          </a:prstGeom>
          <a:noFill/>
        </p:spPr>
        <p:txBody>
          <a:bodyPr wrap="square" rtlCol="0">
            <a:spAutoFit/>
          </a:bodyPr>
          <a:lstStyle/>
          <a:p>
            <a:r>
              <a:rPr lang="en-US" sz="2000" dirty="0">
                <a:solidFill>
                  <a:srgbClr val="92D050"/>
                </a:solidFill>
                <a:latin typeface="Arial" panose="020B0604020202020204" pitchFamily="34" charset="0"/>
                <a:cs typeface="Arial" panose="020B0604020202020204" pitchFamily="34" charset="0"/>
              </a:rPr>
              <a:t>RRMS</a:t>
            </a:r>
          </a:p>
        </p:txBody>
      </p:sp>
      <p:sp>
        <p:nvSpPr>
          <p:cNvPr id="40" name="TextBox 39">
            <a:extLst>
              <a:ext uri="{FF2B5EF4-FFF2-40B4-BE49-F238E27FC236}">
                <a16:creationId xmlns:a16="http://schemas.microsoft.com/office/drawing/2014/main" id="{0720F3C1-B5AB-0CAC-61EF-5FEEA97FCE47}"/>
              </a:ext>
            </a:extLst>
          </p:cNvPr>
          <p:cNvSpPr txBox="1"/>
          <p:nvPr/>
        </p:nvSpPr>
        <p:spPr>
          <a:xfrm>
            <a:off x="5845464" y="7211923"/>
            <a:ext cx="2012844" cy="400110"/>
          </a:xfrm>
          <a:prstGeom prst="rect">
            <a:avLst/>
          </a:prstGeom>
          <a:noFill/>
        </p:spPr>
        <p:txBody>
          <a:bodyPr wrap="square" rtlCol="0">
            <a:spAutoFit/>
          </a:bodyPr>
          <a:lstStyle/>
          <a:p>
            <a:r>
              <a:rPr lang="en-US" sz="2000" dirty="0">
                <a:solidFill>
                  <a:schemeClr val="tx2">
                    <a:lumMod val="75000"/>
                    <a:lumOff val="25000"/>
                  </a:schemeClr>
                </a:solidFill>
                <a:latin typeface="Arial" panose="020B0604020202020204" pitchFamily="34" charset="0"/>
                <a:cs typeface="Arial" panose="020B0604020202020204" pitchFamily="34" charset="0"/>
              </a:rPr>
              <a:t>NMSOD</a:t>
            </a:r>
          </a:p>
        </p:txBody>
      </p:sp>
      <p:sp>
        <p:nvSpPr>
          <p:cNvPr id="41" name="TextBox 40">
            <a:extLst>
              <a:ext uri="{FF2B5EF4-FFF2-40B4-BE49-F238E27FC236}">
                <a16:creationId xmlns:a16="http://schemas.microsoft.com/office/drawing/2014/main" id="{2BAAC1A6-FD3B-4F0F-DC94-2FFD3923D16C}"/>
              </a:ext>
            </a:extLst>
          </p:cNvPr>
          <p:cNvSpPr txBox="1"/>
          <p:nvPr/>
        </p:nvSpPr>
        <p:spPr>
          <a:xfrm>
            <a:off x="6469583" y="7406735"/>
            <a:ext cx="382303" cy="400110"/>
          </a:xfrm>
          <a:prstGeom prst="rect">
            <a:avLst/>
          </a:prstGeom>
          <a:noFill/>
        </p:spPr>
        <p:txBody>
          <a:bodyPr wrap="square" rtlCol="0">
            <a:spAutoFit/>
          </a:bodyPr>
          <a:lstStyle/>
          <a:p>
            <a:r>
              <a:rPr lang="en-US" sz="2000" dirty="0">
                <a:solidFill>
                  <a:schemeClr val="tx2">
                    <a:lumMod val="50000"/>
                    <a:lumOff val="50000"/>
                  </a:schemeClr>
                </a:solidFill>
                <a:latin typeface="Arial" panose="020B0604020202020204" pitchFamily="34" charset="0"/>
                <a:cs typeface="Arial" panose="020B0604020202020204" pitchFamily="34" charset="0"/>
              </a:rPr>
              <a:t>+</a:t>
            </a:r>
          </a:p>
        </p:txBody>
      </p:sp>
      <p:sp>
        <p:nvSpPr>
          <p:cNvPr id="42" name="TextBox 41">
            <a:extLst>
              <a:ext uri="{FF2B5EF4-FFF2-40B4-BE49-F238E27FC236}">
                <a16:creationId xmlns:a16="http://schemas.microsoft.com/office/drawing/2014/main" id="{5C81D2DA-BE10-24C7-4363-2861544BF8CD}"/>
              </a:ext>
            </a:extLst>
          </p:cNvPr>
          <p:cNvSpPr txBox="1"/>
          <p:nvPr/>
        </p:nvSpPr>
        <p:spPr>
          <a:xfrm>
            <a:off x="6067755" y="7378595"/>
            <a:ext cx="421492" cy="400110"/>
          </a:xfrm>
          <a:prstGeom prst="rect">
            <a:avLst/>
          </a:prstGeom>
          <a:noFill/>
        </p:spPr>
        <p:txBody>
          <a:bodyPr wrap="square" rtlCol="0">
            <a:spAutoFit/>
          </a:bodyPr>
          <a:lstStyle/>
          <a:p>
            <a:r>
              <a:rPr lang="en-US" sz="2000" dirty="0">
                <a:solidFill>
                  <a:srgbClr val="0070C0"/>
                </a:solidFill>
                <a:latin typeface="Arial" panose="020B0604020202020204" pitchFamily="34" charset="0"/>
                <a:cs typeface="Arial" panose="020B0604020202020204" pitchFamily="34" charset="0"/>
              </a:rPr>
              <a:t>-</a:t>
            </a:r>
          </a:p>
        </p:txBody>
      </p:sp>
      <p:cxnSp>
        <p:nvCxnSpPr>
          <p:cNvPr id="43" name="Straight Connector 42">
            <a:extLst>
              <a:ext uri="{FF2B5EF4-FFF2-40B4-BE49-F238E27FC236}">
                <a16:creationId xmlns:a16="http://schemas.microsoft.com/office/drawing/2014/main" id="{9C2928DB-FD79-7378-C4FD-10E93FF31376}"/>
              </a:ext>
            </a:extLst>
          </p:cNvPr>
          <p:cNvCxnSpPr>
            <a:cxnSpLocks/>
          </p:cNvCxnSpPr>
          <p:nvPr/>
        </p:nvCxnSpPr>
        <p:spPr>
          <a:xfrm>
            <a:off x="2315496" y="7865685"/>
            <a:ext cx="0" cy="8407261"/>
          </a:xfrm>
          <a:prstGeom prst="line">
            <a:avLst/>
          </a:prstGeom>
        </p:spPr>
        <p:style>
          <a:lnRef idx="2">
            <a:schemeClr val="accent5"/>
          </a:lnRef>
          <a:fillRef idx="0">
            <a:schemeClr val="accent5"/>
          </a:fillRef>
          <a:effectRef idx="1">
            <a:schemeClr val="accent5"/>
          </a:effectRef>
          <a:fontRef idx="minor">
            <a:schemeClr val="tx1"/>
          </a:fontRef>
        </p:style>
      </p:cxnSp>
      <p:sp>
        <p:nvSpPr>
          <p:cNvPr id="49" name="TextBox 48">
            <a:extLst>
              <a:ext uri="{FF2B5EF4-FFF2-40B4-BE49-F238E27FC236}">
                <a16:creationId xmlns:a16="http://schemas.microsoft.com/office/drawing/2014/main" id="{C42C1EC4-4684-D428-CBC1-4F7DBFA783FC}"/>
              </a:ext>
            </a:extLst>
          </p:cNvPr>
          <p:cNvSpPr txBox="1"/>
          <p:nvPr/>
        </p:nvSpPr>
        <p:spPr>
          <a:xfrm>
            <a:off x="7657049" y="10947127"/>
            <a:ext cx="402517" cy="400110"/>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M</a:t>
            </a:r>
          </a:p>
        </p:txBody>
      </p:sp>
      <p:sp>
        <p:nvSpPr>
          <p:cNvPr id="50" name="TextBox 49">
            <a:extLst>
              <a:ext uri="{FF2B5EF4-FFF2-40B4-BE49-F238E27FC236}">
                <a16:creationId xmlns:a16="http://schemas.microsoft.com/office/drawing/2014/main" id="{82F86EF5-C922-103E-1132-284892EE5D5A}"/>
              </a:ext>
            </a:extLst>
          </p:cNvPr>
          <p:cNvSpPr txBox="1"/>
          <p:nvPr/>
        </p:nvSpPr>
        <p:spPr>
          <a:xfrm>
            <a:off x="7679546" y="10391201"/>
            <a:ext cx="330927" cy="400110"/>
          </a:xfrm>
          <a:prstGeom prst="rect">
            <a:avLst/>
          </a:prstGeom>
          <a:noFill/>
        </p:spPr>
        <p:txBody>
          <a:bodyPr wrap="square" rtlCol="0">
            <a:spAutoFit/>
          </a:bodyPr>
          <a:lstStyle/>
          <a:p>
            <a:r>
              <a:rPr lang="en-US" sz="2000" dirty="0">
                <a:solidFill>
                  <a:srgbClr val="7030A0"/>
                </a:solidFill>
                <a:latin typeface="Arial" panose="020B0604020202020204" pitchFamily="34" charset="0"/>
                <a:cs typeface="Arial" panose="020B0604020202020204" pitchFamily="34" charset="0"/>
              </a:rPr>
              <a:t>F</a:t>
            </a:r>
          </a:p>
        </p:txBody>
      </p:sp>
      <p:sp>
        <p:nvSpPr>
          <p:cNvPr id="51" name="TextBox 50">
            <a:extLst>
              <a:ext uri="{FF2B5EF4-FFF2-40B4-BE49-F238E27FC236}">
                <a16:creationId xmlns:a16="http://schemas.microsoft.com/office/drawing/2014/main" id="{90D5AB1E-9C98-E547-D168-F6939D20A65B}"/>
              </a:ext>
            </a:extLst>
          </p:cNvPr>
          <p:cNvSpPr txBox="1"/>
          <p:nvPr/>
        </p:nvSpPr>
        <p:spPr>
          <a:xfrm>
            <a:off x="7700593" y="11613028"/>
            <a:ext cx="1103221" cy="338554"/>
          </a:xfrm>
          <a:prstGeom prst="rect">
            <a:avLst/>
          </a:prstGeom>
          <a:noFill/>
        </p:spPr>
        <p:txBody>
          <a:bodyPr wrap="square" rtlCol="0">
            <a:spAutoFit/>
          </a:bodyPr>
          <a:lstStyle/>
          <a:p>
            <a:r>
              <a:rPr lang="en-US" sz="1600" dirty="0">
                <a:solidFill>
                  <a:schemeClr val="accent6">
                    <a:lumMod val="75000"/>
                  </a:schemeClr>
                </a:solidFill>
                <a:latin typeface="Arial" panose="020B0604020202020204" pitchFamily="34" charset="0"/>
                <a:cs typeface="Arial" panose="020B0604020202020204" pitchFamily="34" charset="0"/>
              </a:rPr>
              <a:t>HC</a:t>
            </a:r>
          </a:p>
        </p:txBody>
      </p:sp>
      <p:sp>
        <p:nvSpPr>
          <p:cNvPr id="52" name="TextBox 51">
            <a:extLst>
              <a:ext uri="{FF2B5EF4-FFF2-40B4-BE49-F238E27FC236}">
                <a16:creationId xmlns:a16="http://schemas.microsoft.com/office/drawing/2014/main" id="{4EFF2CAB-F1BC-2369-7C1D-121893E615A0}"/>
              </a:ext>
            </a:extLst>
          </p:cNvPr>
          <p:cNvSpPr txBox="1"/>
          <p:nvPr/>
        </p:nvSpPr>
        <p:spPr>
          <a:xfrm>
            <a:off x="7706899" y="11869260"/>
            <a:ext cx="2012844" cy="338554"/>
          </a:xfrm>
          <a:prstGeom prst="rect">
            <a:avLst/>
          </a:prstGeom>
          <a:noFill/>
        </p:spPr>
        <p:txBody>
          <a:bodyPr wrap="square" rtlCol="0">
            <a:spAutoFit/>
          </a:bodyPr>
          <a:lstStyle/>
          <a:p>
            <a:r>
              <a:rPr lang="en-US" sz="1600" dirty="0">
                <a:solidFill>
                  <a:srgbClr val="92D050"/>
                </a:solidFill>
                <a:latin typeface="Arial" panose="020B0604020202020204" pitchFamily="34" charset="0"/>
                <a:cs typeface="Arial" panose="020B0604020202020204" pitchFamily="34" charset="0"/>
              </a:rPr>
              <a:t>RRMS</a:t>
            </a:r>
          </a:p>
        </p:txBody>
      </p:sp>
      <p:sp>
        <p:nvSpPr>
          <p:cNvPr id="53" name="TextBox 52">
            <a:extLst>
              <a:ext uri="{FF2B5EF4-FFF2-40B4-BE49-F238E27FC236}">
                <a16:creationId xmlns:a16="http://schemas.microsoft.com/office/drawing/2014/main" id="{244B49BB-3F94-BB1E-593D-E2CC69BF0FCF}"/>
              </a:ext>
            </a:extLst>
          </p:cNvPr>
          <p:cNvSpPr txBox="1"/>
          <p:nvPr/>
        </p:nvSpPr>
        <p:spPr>
          <a:xfrm>
            <a:off x="7738995" y="12127321"/>
            <a:ext cx="2012844" cy="338554"/>
          </a:xfrm>
          <a:prstGeom prst="rect">
            <a:avLst/>
          </a:prstGeom>
          <a:noFill/>
        </p:spPr>
        <p:txBody>
          <a:bodyPr wrap="square" rtlCol="0">
            <a:spAutoFit/>
          </a:bodyPr>
          <a:lstStyle/>
          <a:p>
            <a:r>
              <a:rPr lang="en-US" sz="1600" dirty="0">
                <a:solidFill>
                  <a:schemeClr val="tx2">
                    <a:lumMod val="75000"/>
                    <a:lumOff val="25000"/>
                  </a:schemeClr>
                </a:solidFill>
                <a:latin typeface="Arial" panose="020B0604020202020204" pitchFamily="34" charset="0"/>
                <a:cs typeface="Arial" panose="020B0604020202020204" pitchFamily="34" charset="0"/>
              </a:rPr>
              <a:t>NMO-</a:t>
            </a:r>
          </a:p>
        </p:txBody>
      </p:sp>
      <p:sp>
        <p:nvSpPr>
          <p:cNvPr id="54" name="TextBox 53">
            <a:extLst>
              <a:ext uri="{FF2B5EF4-FFF2-40B4-BE49-F238E27FC236}">
                <a16:creationId xmlns:a16="http://schemas.microsoft.com/office/drawing/2014/main" id="{B206DCBC-6087-587F-9149-E48F04BA1068}"/>
              </a:ext>
            </a:extLst>
          </p:cNvPr>
          <p:cNvSpPr txBox="1"/>
          <p:nvPr/>
        </p:nvSpPr>
        <p:spPr>
          <a:xfrm>
            <a:off x="7738995" y="12386576"/>
            <a:ext cx="2012844" cy="338554"/>
          </a:xfrm>
          <a:prstGeom prst="rect">
            <a:avLst/>
          </a:prstGeom>
          <a:noFill/>
        </p:spPr>
        <p:txBody>
          <a:bodyPr wrap="square" rtlCol="0">
            <a:spAutoFit/>
          </a:bodyPr>
          <a:lstStyle/>
          <a:p>
            <a:r>
              <a:rPr lang="en-US" sz="1600" dirty="0">
                <a:solidFill>
                  <a:schemeClr val="tx2">
                    <a:lumMod val="50000"/>
                    <a:lumOff val="50000"/>
                  </a:schemeClr>
                </a:solidFill>
                <a:latin typeface="Arial" panose="020B0604020202020204" pitchFamily="34" charset="0"/>
                <a:cs typeface="Arial" panose="020B0604020202020204" pitchFamily="34" charset="0"/>
              </a:rPr>
              <a:t>NMO+      </a:t>
            </a:r>
          </a:p>
        </p:txBody>
      </p:sp>
      <p:sp>
        <p:nvSpPr>
          <p:cNvPr id="55" name="TextBox 54">
            <a:extLst>
              <a:ext uri="{FF2B5EF4-FFF2-40B4-BE49-F238E27FC236}">
                <a16:creationId xmlns:a16="http://schemas.microsoft.com/office/drawing/2014/main" id="{14034DB8-D310-8103-63D7-CC76EE78BF8F}"/>
              </a:ext>
            </a:extLst>
          </p:cNvPr>
          <p:cNvSpPr txBox="1"/>
          <p:nvPr/>
        </p:nvSpPr>
        <p:spPr>
          <a:xfrm>
            <a:off x="7750397" y="9110303"/>
            <a:ext cx="822517" cy="307777"/>
          </a:xfrm>
          <a:prstGeom prst="rect">
            <a:avLst/>
          </a:prstGeom>
          <a:noFill/>
        </p:spPr>
        <p:txBody>
          <a:bodyPr wrap="square" rtlCol="0">
            <a:spAutoFit/>
          </a:bodyPr>
          <a:lstStyle/>
          <a:p>
            <a:r>
              <a:rPr lang="en-US" sz="1400" dirty="0">
                <a:solidFill>
                  <a:srgbClr val="E8288A"/>
                </a:solidFill>
                <a:latin typeface="Arial" panose="020B0604020202020204" pitchFamily="34" charset="0"/>
                <a:cs typeface="Arial" panose="020B0604020202020204" pitchFamily="34" charset="0"/>
              </a:rPr>
              <a:t>Male</a:t>
            </a:r>
          </a:p>
        </p:txBody>
      </p:sp>
      <p:sp>
        <p:nvSpPr>
          <p:cNvPr id="56" name="TextBox 55">
            <a:extLst>
              <a:ext uri="{FF2B5EF4-FFF2-40B4-BE49-F238E27FC236}">
                <a16:creationId xmlns:a16="http://schemas.microsoft.com/office/drawing/2014/main" id="{4706F4F6-F33F-9C65-4779-3DA4163D64DE}"/>
              </a:ext>
            </a:extLst>
          </p:cNvPr>
          <p:cNvSpPr txBox="1"/>
          <p:nvPr/>
        </p:nvSpPr>
        <p:spPr>
          <a:xfrm>
            <a:off x="7731837" y="9352061"/>
            <a:ext cx="1677460" cy="307777"/>
          </a:xfrm>
          <a:prstGeom prst="rect">
            <a:avLst/>
          </a:prstGeom>
          <a:noFill/>
        </p:spPr>
        <p:txBody>
          <a:bodyPr wrap="square" rtlCol="0">
            <a:spAutoFit/>
          </a:bodyPr>
          <a:lstStyle/>
          <a:p>
            <a:r>
              <a:rPr lang="en-US" sz="1400" dirty="0">
                <a:solidFill>
                  <a:srgbClr val="7030A0"/>
                </a:solidFill>
                <a:latin typeface="Arial" panose="020B0604020202020204" pitchFamily="34" charset="0"/>
                <a:cs typeface="Arial" panose="020B0604020202020204" pitchFamily="34" charset="0"/>
              </a:rPr>
              <a:t>Post-Meno</a:t>
            </a:r>
          </a:p>
        </p:txBody>
      </p:sp>
      <p:sp>
        <p:nvSpPr>
          <p:cNvPr id="57" name="TextBox 56">
            <a:extLst>
              <a:ext uri="{FF2B5EF4-FFF2-40B4-BE49-F238E27FC236}">
                <a16:creationId xmlns:a16="http://schemas.microsoft.com/office/drawing/2014/main" id="{EBBE5C6B-8119-EF98-9235-7630A1C89BE9}"/>
              </a:ext>
            </a:extLst>
          </p:cNvPr>
          <p:cNvSpPr txBox="1"/>
          <p:nvPr/>
        </p:nvSpPr>
        <p:spPr>
          <a:xfrm>
            <a:off x="7750397" y="9593819"/>
            <a:ext cx="1677460" cy="307777"/>
          </a:xfrm>
          <a:prstGeom prst="rect">
            <a:avLst/>
          </a:prstGeom>
          <a:noFill/>
        </p:spPr>
        <p:txBody>
          <a:bodyPr wrap="square" rtlCol="0">
            <a:spAutoFit/>
          </a:bodyPr>
          <a:lstStyle/>
          <a:p>
            <a:r>
              <a:rPr lang="en-US" sz="1400" dirty="0">
                <a:solidFill>
                  <a:schemeClr val="accent2">
                    <a:lumMod val="75000"/>
                  </a:schemeClr>
                </a:solidFill>
                <a:latin typeface="Arial" panose="020B0604020202020204" pitchFamily="34" charset="0"/>
                <a:cs typeface="Arial" panose="020B0604020202020204" pitchFamily="34" charset="0"/>
              </a:rPr>
              <a:t>Pre-Meno</a:t>
            </a:r>
          </a:p>
        </p:txBody>
      </p:sp>
      <p:sp>
        <p:nvSpPr>
          <p:cNvPr id="58" name="TextBox 57">
            <a:extLst>
              <a:ext uri="{FF2B5EF4-FFF2-40B4-BE49-F238E27FC236}">
                <a16:creationId xmlns:a16="http://schemas.microsoft.com/office/drawing/2014/main" id="{074F594C-CED0-108A-5965-FDFEA265E928}"/>
              </a:ext>
            </a:extLst>
          </p:cNvPr>
          <p:cNvSpPr txBox="1"/>
          <p:nvPr/>
        </p:nvSpPr>
        <p:spPr>
          <a:xfrm>
            <a:off x="7774324" y="9824169"/>
            <a:ext cx="1677460" cy="307777"/>
          </a:xfrm>
          <a:prstGeom prst="rect">
            <a:avLst/>
          </a:prstGeom>
          <a:noFill/>
        </p:spPr>
        <p:txBody>
          <a:bodyPr wrap="square" rtlCol="0">
            <a:spAutoFit/>
          </a:bodyPr>
          <a:lstStyle/>
          <a:p>
            <a:r>
              <a:rPr lang="en-US" sz="1400" dirty="0">
                <a:solidFill>
                  <a:srgbClr val="00B050"/>
                </a:solidFill>
                <a:latin typeface="Arial" panose="020B0604020202020204" pitchFamily="34" charset="0"/>
                <a:cs typeface="Arial" panose="020B0604020202020204" pitchFamily="34" charset="0"/>
              </a:rPr>
              <a:t>Unknown</a:t>
            </a:r>
          </a:p>
        </p:txBody>
      </p:sp>
      <p:pic>
        <p:nvPicPr>
          <p:cNvPr id="59" name="Picture 58">
            <a:extLst>
              <a:ext uri="{FF2B5EF4-FFF2-40B4-BE49-F238E27FC236}">
                <a16:creationId xmlns:a16="http://schemas.microsoft.com/office/drawing/2014/main" id="{0D2C96A7-431A-9B6E-5AC3-B3EA0E3BFBBC}"/>
              </a:ext>
            </a:extLst>
          </p:cNvPr>
          <p:cNvPicPr>
            <a:picLocks noChangeAspect="1"/>
          </p:cNvPicPr>
          <p:nvPr/>
        </p:nvPicPr>
        <p:blipFill>
          <a:blip r:embed="rId4"/>
          <a:srcRect l="23473" t="23477" r="41782" b="15637"/>
          <a:stretch>
            <a:fillRect/>
          </a:stretch>
        </p:blipFill>
        <p:spPr>
          <a:xfrm>
            <a:off x="8649375" y="4046911"/>
            <a:ext cx="4139687" cy="4533819"/>
          </a:xfrm>
          <a:prstGeom prst="rect">
            <a:avLst/>
          </a:prstGeom>
        </p:spPr>
      </p:pic>
      <p:pic>
        <p:nvPicPr>
          <p:cNvPr id="60" name="Picture 59">
            <a:extLst>
              <a:ext uri="{FF2B5EF4-FFF2-40B4-BE49-F238E27FC236}">
                <a16:creationId xmlns:a16="http://schemas.microsoft.com/office/drawing/2014/main" id="{B66DDB52-F78C-E5DC-2763-4EE556260DFC}"/>
              </a:ext>
            </a:extLst>
          </p:cNvPr>
          <p:cNvPicPr>
            <a:picLocks noChangeAspect="1"/>
          </p:cNvPicPr>
          <p:nvPr/>
        </p:nvPicPr>
        <p:blipFill>
          <a:blip r:embed="rId3"/>
          <a:srcRect l="4536" b="12205"/>
          <a:stretch>
            <a:fillRect/>
          </a:stretch>
        </p:blipFill>
        <p:spPr>
          <a:xfrm>
            <a:off x="9200026" y="9178702"/>
            <a:ext cx="8150328" cy="8994626"/>
          </a:xfrm>
          <a:prstGeom prst="rect">
            <a:avLst/>
          </a:prstGeom>
        </p:spPr>
      </p:pic>
      <p:cxnSp>
        <p:nvCxnSpPr>
          <p:cNvPr id="61" name="Straight Connector 60">
            <a:extLst>
              <a:ext uri="{FF2B5EF4-FFF2-40B4-BE49-F238E27FC236}">
                <a16:creationId xmlns:a16="http://schemas.microsoft.com/office/drawing/2014/main" id="{F4DE55CB-3E0C-4A72-C5BE-14FB20E1B2C7}"/>
              </a:ext>
            </a:extLst>
          </p:cNvPr>
          <p:cNvCxnSpPr>
            <a:cxnSpLocks/>
          </p:cNvCxnSpPr>
          <p:nvPr/>
        </p:nvCxnSpPr>
        <p:spPr>
          <a:xfrm>
            <a:off x="12900446" y="9403124"/>
            <a:ext cx="0" cy="800577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3F3DB4AD-ABC7-2522-1827-F675561320C3}"/>
              </a:ext>
            </a:extLst>
          </p:cNvPr>
          <p:cNvCxnSpPr>
            <a:cxnSpLocks/>
          </p:cNvCxnSpPr>
          <p:nvPr/>
        </p:nvCxnSpPr>
        <p:spPr>
          <a:xfrm>
            <a:off x="11047217" y="9503577"/>
            <a:ext cx="0" cy="7897371"/>
          </a:xfrm>
          <a:prstGeom prst="line">
            <a:avLst/>
          </a:prstGeom>
        </p:spPr>
        <p:style>
          <a:lnRef idx="2">
            <a:schemeClr val="accent5"/>
          </a:lnRef>
          <a:fillRef idx="0">
            <a:schemeClr val="accent5"/>
          </a:fillRef>
          <a:effectRef idx="1">
            <a:schemeClr val="accent5"/>
          </a:effectRef>
          <a:fontRef idx="minor">
            <a:schemeClr val="tx1"/>
          </a:fontRef>
        </p:style>
      </p:cxnSp>
      <p:cxnSp>
        <p:nvCxnSpPr>
          <p:cNvPr id="63" name="Straight Connector 62">
            <a:extLst>
              <a:ext uri="{FF2B5EF4-FFF2-40B4-BE49-F238E27FC236}">
                <a16:creationId xmlns:a16="http://schemas.microsoft.com/office/drawing/2014/main" id="{61AC3F62-AC44-3730-4886-85659D32AA54}"/>
              </a:ext>
            </a:extLst>
          </p:cNvPr>
          <p:cNvCxnSpPr>
            <a:cxnSpLocks/>
          </p:cNvCxnSpPr>
          <p:nvPr/>
        </p:nvCxnSpPr>
        <p:spPr>
          <a:xfrm>
            <a:off x="13307848" y="9528782"/>
            <a:ext cx="0" cy="7880117"/>
          </a:xfrm>
          <a:prstGeom prst="line">
            <a:avLst/>
          </a:prstGeom>
        </p:spPr>
        <p:style>
          <a:lnRef idx="2">
            <a:schemeClr val="accent5"/>
          </a:lnRef>
          <a:fillRef idx="0">
            <a:schemeClr val="accent5"/>
          </a:fillRef>
          <a:effectRef idx="1">
            <a:schemeClr val="accent5"/>
          </a:effectRef>
          <a:fontRef idx="minor">
            <a:schemeClr val="tx1"/>
          </a:fontRef>
        </p:style>
      </p:cxnSp>
      <p:cxnSp>
        <p:nvCxnSpPr>
          <p:cNvPr id="64" name="Straight Connector 63">
            <a:extLst>
              <a:ext uri="{FF2B5EF4-FFF2-40B4-BE49-F238E27FC236}">
                <a16:creationId xmlns:a16="http://schemas.microsoft.com/office/drawing/2014/main" id="{73C7252C-C411-90E6-0F66-B959FFEFAF0B}"/>
              </a:ext>
            </a:extLst>
          </p:cNvPr>
          <p:cNvCxnSpPr>
            <a:cxnSpLocks/>
          </p:cNvCxnSpPr>
          <p:nvPr/>
        </p:nvCxnSpPr>
        <p:spPr>
          <a:xfrm>
            <a:off x="14913491" y="9531163"/>
            <a:ext cx="0" cy="7877736"/>
          </a:xfrm>
          <a:prstGeom prst="line">
            <a:avLst/>
          </a:prstGeom>
        </p:spPr>
        <p:style>
          <a:lnRef idx="2">
            <a:schemeClr val="accent5"/>
          </a:lnRef>
          <a:fillRef idx="0">
            <a:schemeClr val="accent5"/>
          </a:fillRef>
          <a:effectRef idx="1">
            <a:schemeClr val="accent5"/>
          </a:effectRef>
          <a:fontRef idx="minor">
            <a:schemeClr val="tx1"/>
          </a:fontRef>
        </p:style>
      </p:cxnSp>
      <p:cxnSp>
        <p:nvCxnSpPr>
          <p:cNvPr id="65" name="Straight Connector 64">
            <a:extLst>
              <a:ext uri="{FF2B5EF4-FFF2-40B4-BE49-F238E27FC236}">
                <a16:creationId xmlns:a16="http://schemas.microsoft.com/office/drawing/2014/main" id="{FBF2E075-B209-7E8D-7CA8-65D1C33D5DA2}"/>
              </a:ext>
            </a:extLst>
          </p:cNvPr>
          <p:cNvCxnSpPr>
            <a:cxnSpLocks/>
          </p:cNvCxnSpPr>
          <p:nvPr/>
        </p:nvCxnSpPr>
        <p:spPr>
          <a:xfrm>
            <a:off x="15284159" y="9520831"/>
            <a:ext cx="0" cy="7888068"/>
          </a:xfrm>
          <a:prstGeom prst="line">
            <a:avLst/>
          </a:prstGeom>
        </p:spPr>
        <p:style>
          <a:lnRef idx="2">
            <a:schemeClr val="accent5"/>
          </a:lnRef>
          <a:fillRef idx="0">
            <a:schemeClr val="accent5"/>
          </a:fillRef>
          <a:effectRef idx="1">
            <a:schemeClr val="accent5"/>
          </a:effectRef>
          <a:fontRef idx="minor">
            <a:schemeClr val="tx1"/>
          </a:fontRef>
        </p:style>
      </p:cxnSp>
      <p:cxnSp>
        <p:nvCxnSpPr>
          <p:cNvPr id="66" name="Straight Connector 65">
            <a:extLst>
              <a:ext uri="{FF2B5EF4-FFF2-40B4-BE49-F238E27FC236}">
                <a16:creationId xmlns:a16="http://schemas.microsoft.com/office/drawing/2014/main" id="{31C13A51-84C3-97E0-60C1-2FF0FE26CE88}"/>
              </a:ext>
            </a:extLst>
          </p:cNvPr>
          <p:cNvCxnSpPr>
            <a:cxnSpLocks/>
          </p:cNvCxnSpPr>
          <p:nvPr/>
        </p:nvCxnSpPr>
        <p:spPr>
          <a:xfrm>
            <a:off x="14712956" y="9395173"/>
            <a:ext cx="0" cy="8017997"/>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F42DA631-3F6F-43C9-83D1-45A8AC8890D6}"/>
              </a:ext>
            </a:extLst>
          </p:cNvPr>
          <p:cNvCxnSpPr>
            <a:cxnSpLocks/>
          </p:cNvCxnSpPr>
          <p:nvPr/>
        </p:nvCxnSpPr>
        <p:spPr>
          <a:xfrm>
            <a:off x="15151795" y="9387222"/>
            <a:ext cx="0" cy="8021677"/>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 name="AutoShape 2" descr="Steroidogenic enzymes involved in the de novo synthesis of sex steroids from cholesterol. Green font indicates that enzyme activity has yet to be demonstrated in immune cells. Orange font indicates that enzyme activity has been demonstrated in macrophages, T lymphocytes, and B lymphocytes. Blue font indicates that enzyme activity has been demonstrated in macrophages and T lymphocytes only.">
            <a:extLst>
              <a:ext uri="{FF2B5EF4-FFF2-40B4-BE49-F238E27FC236}">
                <a16:creationId xmlns:a16="http://schemas.microsoft.com/office/drawing/2014/main" id="{0178405C-53BC-F2D2-24FB-E81C23F1CEA2}"/>
              </a:ext>
            </a:extLst>
          </p:cNvPr>
          <p:cNvSpPr>
            <a:spLocks noChangeAspect="1" noChangeArrowheads="1"/>
          </p:cNvSpPr>
          <p:nvPr/>
        </p:nvSpPr>
        <p:spPr bwMode="auto">
          <a:xfrm>
            <a:off x="8848725" y="13347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Steroidogenic enzymes involved in the de novo synthesis of sex steroids from cholesterol. Green font indicates that enzyme activity has yet to be demonstrated in immune cells. Orange font indicates that enzyme activity has been demonstrated in macrophages, T lymphocytes, and B lymphocytes. Blue font indicates that enzyme activity has been demonstrated in macrophages and T lymphocytes only.">
            <a:extLst>
              <a:ext uri="{FF2B5EF4-FFF2-40B4-BE49-F238E27FC236}">
                <a16:creationId xmlns:a16="http://schemas.microsoft.com/office/drawing/2014/main" id="{131495AD-CB5E-6651-37E1-994FE4FCCBE0}"/>
              </a:ext>
            </a:extLst>
          </p:cNvPr>
          <p:cNvSpPr>
            <a:spLocks noChangeAspect="1" noChangeArrowheads="1"/>
          </p:cNvSpPr>
          <p:nvPr/>
        </p:nvSpPr>
        <p:spPr bwMode="auto">
          <a:xfrm>
            <a:off x="9001125" y="13500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Steroidogenic enzymes involved in the de novo synthesis of sex steroids from cholesterol. Green font indicates that enzyme activity has yet to be demonstrated in immune cells. Orange font indicates that enzyme activity has been demonstrated in macrophages, T lymphocytes, and B lymphocytes. Blue font indicates that enzyme activity has been demonstrated in macrophages and T lymphocytes only.">
            <a:extLst>
              <a:ext uri="{FF2B5EF4-FFF2-40B4-BE49-F238E27FC236}">
                <a16:creationId xmlns:a16="http://schemas.microsoft.com/office/drawing/2014/main" id="{1D673EAB-BEDE-8D02-EC59-E7DDFBD2EE6A}"/>
              </a:ext>
            </a:extLst>
          </p:cNvPr>
          <p:cNvSpPr>
            <a:spLocks noChangeAspect="1" noChangeArrowheads="1"/>
          </p:cNvSpPr>
          <p:nvPr/>
        </p:nvSpPr>
        <p:spPr bwMode="auto">
          <a:xfrm>
            <a:off x="9153525" y="13652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CC80CC6-380E-F477-1B9D-68FF98ED68E5}"/>
              </a:ext>
            </a:extLst>
          </p:cNvPr>
          <p:cNvPicPr>
            <a:picLocks noChangeAspect="1"/>
          </p:cNvPicPr>
          <p:nvPr/>
        </p:nvPicPr>
        <p:blipFill>
          <a:blip r:embed="rId5"/>
          <a:stretch>
            <a:fillRect/>
          </a:stretch>
        </p:blipFill>
        <p:spPr>
          <a:xfrm>
            <a:off x="594648" y="18010261"/>
            <a:ext cx="10452570" cy="6148570"/>
          </a:xfrm>
          <a:prstGeom prst="rect">
            <a:avLst/>
          </a:prstGeom>
        </p:spPr>
      </p:pic>
    </p:spTree>
    <p:extLst>
      <p:ext uri="{BB962C8B-B14F-4D97-AF65-F5344CB8AC3E}">
        <p14:creationId xmlns:p14="http://schemas.microsoft.com/office/powerpoint/2010/main" val="302554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B4C46-D1E4-0F68-C25D-7E25BEF6B439}"/>
              </a:ext>
            </a:extLst>
          </p:cNvPr>
          <p:cNvSpPr>
            <a:spLocks noGrp="1"/>
          </p:cNvSpPr>
          <p:nvPr>
            <p:ph type="title"/>
          </p:nvPr>
        </p:nvSpPr>
        <p:spPr/>
        <p:txBody>
          <a:bodyPr/>
          <a:lstStyle/>
          <a:p>
            <a:r>
              <a:rPr lang="en-US" dirty="0"/>
              <a:t>Correlation between ACP and Mayo Beta values. Each dot represents a different metabolite</a:t>
            </a:r>
          </a:p>
        </p:txBody>
      </p:sp>
      <p:pic>
        <p:nvPicPr>
          <p:cNvPr id="9" name="Picture 8">
            <a:extLst>
              <a:ext uri="{FF2B5EF4-FFF2-40B4-BE49-F238E27FC236}">
                <a16:creationId xmlns:a16="http://schemas.microsoft.com/office/drawing/2014/main" id="{3E6DDE35-7034-C4D1-A43D-BFAA670EC3DE}"/>
              </a:ext>
            </a:extLst>
          </p:cNvPr>
          <p:cNvPicPr>
            <a:picLocks noChangeAspect="1"/>
          </p:cNvPicPr>
          <p:nvPr/>
        </p:nvPicPr>
        <p:blipFill>
          <a:blip r:embed="rId2"/>
          <a:stretch>
            <a:fillRect/>
          </a:stretch>
        </p:blipFill>
        <p:spPr>
          <a:xfrm>
            <a:off x="389647" y="7879346"/>
            <a:ext cx="5235917" cy="3887537"/>
          </a:xfrm>
          <a:prstGeom prst="rect">
            <a:avLst/>
          </a:prstGeom>
        </p:spPr>
      </p:pic>
      <p:pic>
        <p:nvPicPr>
          <p:cNvPr id="10" name="Picture 9">
            <a:extLst>
              <a:ext uri="{FF2B5EF4-FFF2-40B4-BE49-F238E27FC236}">
                <a16:creationId xmlns:a16="http://schemas.microsoft.com/office/drawing/2014/main" id="{218CD243-4BB8-87A9-8004-09FA5429A83C}"/>
              </a:ext>
            </a:extLst>
          </p:cNvPr>
          <p:cNvPicPr>
            <a:picLocks noChangeAspect="1"/>
          </p:cNvPicPr>
          <p:nvPr/>
        </p:nvPicPr>
        <p:blipFill>
          <a:blip r:embed="rId3"/>
          <a:stretch>
            <a:fillRect/>
          </a:stretch>
        </p:blipFill>
        <p:spPr>
          <a:xfrm>
            <a:off x="5875241" y="7782871"/>
            <a:ext cx="5458505" cy="3922722"/>
          </a:xfrm>
          <a:prstGeom prst="rect">
            <a:avLst/>
          </a:prstGeom>
        </p:spPr>
      </p:pic>
      <p:pic>
        <p:nvPicPr>
          <p:cNvPr id="11" name="Picture 10">
            <a:extLst>
              <a:ext uri="{FF2B5EF4-FFF2-40B4-BE49-F238E27FC236}">
                <a16:creationId xmlns:a16="http://schemas.microsoft.com/office/drawing/2014/main" id="{17E4328B-CBCA-B77D-C4AA-55894F122FBA}"/>
              </a:ext>
            </a:extLst>
          </p:cNvPr>
          <p:cNvPicPr>
            <a:picLocks noChangeAspect="1"/>
          </p:cNvPicPr>
          <p:nvPr/>
        </p:nvPicPr>
        <p:blipFill>
          <a:blip r:embed="rId4"/>
          <a:stretch>
            <a:fillRect/>
          </a:stretch>
        </p:blipFill>
        <p:spPr>
          <a:xfrm>
            <a:off x="11583423" y="7879346"/>
            <a:ext cx="4968916" cy="3671192"/>
          </a:xfrm>
          <a:prstGeom prst="rect">
            <a:avLst/>
          </a:prstGeom>
        </p:spPr>
      </p:pic>
    </p:spTree>
    <p:extLst>
      <p:ext uri="{BB962C8B-B14F-4D97-AF65-F5344CB8AC3E}">
        <p14:creationId xmlns:p14="http://schemas.microsoft.com/office/powerpoint/2010/main" val="6803140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989</TotalTime>
  <Words>859</Words>
  <Application>Microsoft Office PowerPoint</Application>
  <PresentationFormat>Custom</PresentationFormat>
  <Paragraphs>91</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Times New Roman</vt:lpstr>
      <vt:lpstr>Office Theme</vt:lpstr>
      <vt:lpstr>PowerPoint Presentation</vt:lpstr>
      <vt:lpstr>PowerPoint Presentation</vt:lpstr>
      <vt:lpstr>Correlation between ACP and Mayo Beta values. Each dot represents a different metabolite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Ryan, Christine Bethany</dc:creator>
  <cp:lastModifiedBy>Farren Briggs</cp:lastModifiedBy>
  <cp:revision>16</cp:revision>
  <dcterms:created xsi:type="dcterms:W3CDTF">2025-08-12T19:41:33Z</dcterms:created>
  <dcterms:modified xsi:type="dcterms:W3CDTF">2025-09-06T21:51:02Z</dcterms:modified>
</cp:coreProperties>
</file>