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3"/>
  </p:sldMasterIdLst>
  <p:sldIdLst>
    <p:sldId id="256" r:id="rId4"/>
  </p:sldIdLst>
  <p:sldSz cx="27432000" cy="3840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65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62" autoAdjust="0"/>
    <p:restoredTop sz="94660"/>
  </p:normalViewPr>
  <p:slideViewPr>
    <p:cSldViewPr snapToGrid="0">
      <p:cViewPr>
        <p:scale>
          <a:sx n="33" d="100"/>
          <a:sy n="33" d="100"/>
        </p:scale>
        <p:origin x="680" y="-5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6285233"/>
            <a:ext cx="23317200" cy="13370560"/>
          </a:xfrm>
        </p:spPr>
        <p:txBody>
          <a:bodyPr anchor="b"/>
          <a:lstStyle>
            <a:lvl1pPr algn="ctr">
              <a:defRPr sz="1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20171413"/>
            <a:ext cx="20574000" cy="9272267"/>
          </a:xfrm>
        </p:spPr>
        <p:txBody>
          <a:bodyPr/>
          <a:lstStyle>
            <a:lvl1pPr marL="0" indent="0" algn="ctr">
              <a:buNone/>
              <a:defRPr sz="7200"/>
            </a:lvl1pPr>
            <a:lvl2pPr marL="1371600" indent="0" algn="ctr">
              <a:buNone/>
              <a:defRPr sz="6000"/>
            </a:lvl2pPr>
            <a:lvl3pPr marL="2743200" indent="0" algn="ctr">
              <a:buNone/>
              <a:defRPr sz="5400"/>
            </a:lvl3pPr>
            <a:lvl4pPr marL="4114800" indent="0" algn="ctr">
              <a:buNone/>
              <a:defRPr sz="4800"/>
            </a:lvl4pPr>
            <a:lvl5pPr marL="5486400" indent="0" algn="ctr">
              <a:buNone/>
              <a:defRPr sz="4800"/>
            </a:lvl5pPr>
            <a:lvl6pPr marL="6858000" indent="0" algn="ctr">
              <a:buNone/>
              <a:defRPr sz="4800"/>
            </a:lvl6pPr>
            <a:lvl7pPr marL="8229600" indent="0" algn="ctr">
              <a:buNone/>
              <a:defRPr sz="4800"/>
            </a:lvl7pPr>
            <a:lvl8pPr marL="9601200" indent="0" algn="ctr">
              <a:buNone/>
              <a:defRPr sz="4800"/>
            </a:lvl8pPr>
            <a:lvl9pPr marL="10972800" indent="0" algn="ctr">
              <a:buNone/>
              <a:defRPr sz="4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A112B-481F-43E4-A87E-CC9F887B3CD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7E47F-221D-4FF7-B488-C8888FE5C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07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A112B-481F-43E4-A87E-CC9F887B3CD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7E47F-221D-4FF7-B488-C8888FE5C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62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7" y="2044700"/>
            <a:ext cx="5915025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2" y="2044700"/>
            <a:ext cx="17402175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A112B-481F-43E4-A87E-CC9F887B3CD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7E47F-221D-4FF7-B488-C8888FE5C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68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A112B-481F-43E4-A87E-CC9F887B3CD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7E47F-221D-4FF7-B488-C8888FE5C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7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4" y="9574541"/>
            <a:ext cx="23660100" cy="15975327"/>
          </a:xfrm>
        </p:spPr>
        <p:txBody>
          <a:bodyPr anchor="b"/>
          <a:lstStyle>
            <a:lvl1pPr>
              <a:defRPr sz="1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4" y="25701001"/>
            <a:ext cx="23660100" cy="8401047"/>
          </a:xfrm>
        </p:spPr>
        <p:txBody>
          <a:bodyPr/>
          <a:lstStyle>
            <a:lvl1pPr marL="0" indent="0">
              <a:buNone/>
              <a:defRPr sz="7200">
                <a:solidFill>
                  <a:schemeClr val="tx1"/>
                </a:solidFill>
              </a:defRPr>
            </a:lvl1pPr>
            <a:lvl2pPr marL="13716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 marL="27432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114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54864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68580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82296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96012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0972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A112B-481F-43E4-A87E-CC9F887B3CD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7E47F-221D-4FF7-B488-C8888FE5C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2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10223500"/>
            <a:ext cx="1165860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10223500"/>
            <a:ext cx="1165860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A112B-481F-43E4-A87E-CC9F887B3CD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7E47F-221D-4FF7-B488-C8888FE5C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8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2044708"/>
            <a:ext cx="2366010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6" y="9414513"/>
            <a:ext cx="11605020" cy="4613907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6" y="14028420"/>
            <a:ext cx="11605020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2" y="9414513"/>
            <a:ext cx="11662173" cy="4613907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2" y="14028420"/>
            <a:ext cx="11662173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A112B-481F-43E4-A87E-CC9F887B3CD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7E47F-221D-4FF7-B488-C8888FE5C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A112B-481F-43E4-A87E-CC9F887B3CD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7E47F-221D-4FF7-B488-C8888FE5C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467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A112B-481F-43E4-A87E-CC9F887B3CD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7E47F-221D-4FF7-B488-C8888FE5C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29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2560320"/>
            <a:ext cx="8847534" cy="896112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5529588"/>
            <a:ext cx="13887450" cy="27292300"/>
          </a:xfrm>
        </p:spPr>
        <p:txBody>
          <a:bodyPr/>
          <a:lstStyle>
            <a:lvl1pPr>
              <a:defRPr sz="9600"/>
            </a:lvl1pPr>
            <a:lvl2pPr>
              <a:defRPr sz="8400"/>
            </a:lvl2pPr>
            <a:lvl3pPr>
              <a:defRPr sz="72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11521440"/>
            <a:ext cx="8847534" cy="21344893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A112B-481F-43E4-A87E-CC9F887B3CD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7E47F-221D-4FF7-B488-C8888FE5C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97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2560320"/>
            <a:ext cx="8847534" cy="896112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5529588"/>
            <a:ext cx="13887450" cy="27292300"/>
          </a:xfrm>
        </p:spPr>
        <p:txBody>
          <a:bodyPr anchor="t"/>
          <a:lstStyle>
            <a:lvl1pPr marL="0" indent="0">
              <a:buNone/>
              <a:defRPr sz="9600"/>
            </a:lvl1pPr>
            <a:lvl2pPr marL="1371600" indent="0">
              <a:buNone/>
              <a:defRPr sz="8400"/>
            </a:lvl2pPr>
            <a:lvl3pPr marL="2743200" indent="0">
              <a:buNone/>
              <a:defRPr sz="7200"/>
            </a:lvl3pPr>
            <a:lvl4pPr marL="4114800" indent="0">
              <a:buNone/>
              <a:defRPr sz="6000"/>
            </a:lvl4pPr>
            <a:lvl5pPr marL="5486400" indent="0">
              <a:buNone/>
              <a:defRPr sz="6000"/>
            </a:lvl5pPr>
            <a:lvl6pPr marL="6858000" indent="0">
              <a:buNone/>
              <a:defRPr sz="6000"/>
            </a:lvl6pPr>
            <a:lvl7pPr marL="8229600" indent="0">
              <a:buNone/>
              <a:defRPr sz="6000"/>
            </a:lvl7pPr>
            <a:lvl8pPr marL="9601200" indent="0">
              <a:buNone/>
              <a:defRPr sz="6000"/>
            </a:lvl8pPr>
            <a:lvl9pPr marL="10972800" indent="0">
              <a:buNone/>
              <a:defRPr sz="6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11521440"/>
            <a:ext cx="8847534" cy="21344893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A112B-481F-43E4-A87E-CC9F887B3CD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7E47F-221D-4FF7-B488-C8888FE5C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1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2044708"/>
            <a:ext cx="2366010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10223500"/>
            <a:ext cx="2366010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35595568"/>
            <a:ext cx="617220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A112B-481F-43E4-A87E-CC9F887B3CD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35595568"/>
            <a:ext cx="925830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35595568"/>
            <a:ext cx="617220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7E47F-221D-4FF7-B488-C8888FE5C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60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C87CB4B-5E33-0275-2D0D-48A059AF92BB}"/>
              </a:ext>
            </a:extLst>
          </p:cNvPr>
          <p:cNvGrpSpPr/>
          <p:nvPr/>
        </p:nvGrpSpPr>
        <p:grpSpPr>
          <a:xfrm>
            <a:off x="-1617" y="0"/>
            <a:ext cx="27433617" cy="54082130"/>
            <a:chOff x="-1617" y="0"/>
            <a:chExt cx="27433617" cy="540821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93A3830-0E52-40A5-B87E-393B93657340}"/>
                </a:ext>
              </a:extLst>
            </p:cNvPr>
            <p:cNvSpPr txBox="1"/>
            <p:nvPr/>
          </p:nvSpPr>
          <p:spPr>
            <a:xfrm>
              <a:off x="490566" y="31091221"/>
              <a:ext cx="7741977" cy="2299090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just"/>
              <a:r>
                <a:rPr lang="en-US" sz="3200" dirty="0"/>
                <a:t>A prospective study of HLA types in pediatric patients with MOGAD. </a:t>
              </a:r>
            </a:p>
            <a:p>
              <a:pPr algn="just"/>
              <a:endParaRPr lang="en-US" sz="3200" dirty="0"/>
            </a:p>
            <a:p>
              <a:pPr algn="just"/>
              <a:r>
                <a:rPr lang="en-US" sz="3200" b="1" dirty="0"/>
                <a:t>Participants:</a:t>
              </a:r>
              <a:r>
                <a:rPr lang="en-US" sz="3200" dirty="0"/>
                <a:t> Children diagnosed with Myelin Oligodendrocyte Glycoprotein Antibody-Associated Disease (MOGAD) at a single institution.</a:t>
              </a:r>
            </a:p>
            <a:p>
              <a:pPr algn="just"/>
              <a:r>
                <a:rPr lang="en-US" sz="3200" b="1" dirty="0"/>
                <a:t>Sample Size: </a:t>
              </a:r>
              <a:r>
                <a:rPr lang="en-US" sz="3200" dirty="0"/>
                <a:t>36 patients, with a median age of 13 years (IQR: 9.2-15) </a:t>
              </a:r>
              <a:r>
                <a:rPr lang="en-US" sz="32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who met </a:t>
              </a:r>
              <a:r>
                <a:rPr lang="en-US" sz="3200" dirty="0" err="1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Banwell</a:t>
              </a:r>
              <a:r>
                <a:rPr lang="en-US" sz="32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 criteria for MOGAD. </a:t>
              </a:r>
            </a:p>
            <a:p>
              <a:pPr algn="just"/>
              <a:r>
                <a:rPr lang="en-US" sz="3200" b="1" dirty="0"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Sample Collection and Analysis: </a:t>
              </a:r>
              <a:r>
                <a:rPr lang="en-US" sz="32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A buccal swab test kit was used to collect the sample. The samples were analyzed at CHLA HLA laboratory through Next Generation Sequencing.</a:t>
              </a:r>
              <a:endParaRPr lang="en-US" sz="3200" dirty="0"/>
            </a:p>
            <a:p>
              <a:pPr algn="just"/>
              <a:endParaRPr lang="en-US" sz="3150" dirty="0"/>
            </a:p>
            <a:p>
              <a:pPr algn="just"/>
              <a:endParaRPr lang="en-US" sz="3150" b="1" u="sng" dirty="0"/>
            </a:p>
            <a:p>
              <a:pPr algn="just"/>
              <a:endParaRPr lang="en-US" sz="3150" b="1" u="sng" dirty="0"/>
            </a:p>
            <a:p>
              <a:pPr algn="just"/>
              <a:endParaRPr lang="en-US" sz="3150" b="1" u="sng" dirty="0"/>
            </a:p>
            <a:p>
              <a:pPr algn="just"/>
              <a:endParaRPr lang="en-US" sz="3150" b="1" u="sng" dirty="0"/>
            </a:p>
            <a:p>
              <a:pPr algn="just"/>
              <a:endParaRPr lang="en-US" sz="3150" b="1" u="sng" dirty="0"/>
            </a:p>
            <a:p>
              <a:pPr algn="just"/>
              <a:endParaRPr lang="en-US" sz="3150" dirty="0"/>
            </a:p>
            <a:p>
              <a:pPr algn="just"/>
              <a:endParaRPr lang="en-US" sz="3150" dirty="0"/>
            </a:p>
            <a:p>
              <a:pPr algn="just"/>
              <a:endParaRPr lang="en-US" sz="3150" dirty="0"/>
            </a:p>
            <a:p>
              <a:pPr algn="just"/>
              <a:endParaRPr lang="en-US" sz="3150" dirty="0"/>
            </a:p>
            <a:p>
              <a:pPr algn="just"/>
              <a:endParaRPr lang="en-US" sz="3150" dirty="0"/>
            </a:p>
            <a:p>
              <a:pPr algn="just"/>
              <a:endParaRPr lang="en-US" sz="3150" dirty="0"/>
            </a:p>
            <a:p>
              <a:pPr algn="just"/>
              <a:endParaRPr lang="en-US" sz="3150" dirty="0"/>
            </a:p>
            <a:p>
              <a:pPr algn="just"/>
              <a:endParaRPr lang="en-US" sz="3150" dirty="0"/>
            </a:p>
            <a:p>
              <a:pPr algn="just"/>
              <a:endParaRPr lang="en-US" sz="3150" b="1" dirty="0"/>
            </a:p>
            <a:p>
              <a:pPr algn="just"/>
              <a:endParaRPr lang="en-US" sz="3150" b="1" dirty="0"/>
            </a:p>
            <a:p>
              <a:pPr algn="just"/>
              <a:endParaRPr lang="en-US" sz="3150" b="1" dirty="0"/>
            </a:p>
            <a:p>
              <a:pPr algn="just"/>
              <a:endParaRPr lang="en-US" sz="3150" b="1" dirty="0"/>
            </a:p>
            <a:p>
              <a:pPr algn="just"/>
              <a:endParaRPr lang="en-US" sz="3150" b="1" dirty="0"/>
            </a:p>
            <a:p>
              <a:pPr algn="just"/>
              <a:endParaRPr lang="en-US" sz="3150" b="1" dirty="0"/>
            </a:p>
            <a:p>
              <a:pPr algn="just"/>
              <a:endParaRPr lang="en-US" sz="3150" b="1" dirty="0"/>
            </a:p>
            <a:p>
              <a:pPr algn="just"/>
              <a:endParaRPr lang="en-US" sz="3150" b="1" dirty="0"/>
            </a:p>
            <a:p>
              <a:pPr algn="just"/>
              <a:endParaRPr lang="en-US" sz="3150" b="1" dirty="0"/>
            </a:p>
            <a:p>
              <a:pPr algn="just"/>
              <a:endParaRPr lang="en-US" sz="3150" b="1" dirty="0"/>
            </a:p>
            <a:p>
              <a:pPr algn="just"/>
              <a:endParaRPr lang="en-US" sz="3150" b="1" dirty="0"/>
            </a:p>
            <a:p>
              <a:pPr algn="just"/>
              <a:endParaRPr lang="en-US" sz="3150" b="1" dirty="0"/>
            </a:p>
            <a:p>
              <a:pPr algn="just"/>
              <a:endParaRPr lang="en-US" sz="3150" dirty="0"/>
            </a:p>
            <a:p>
              <a:pPr algn="just"/>
              <a:endParaRPr lang="en-US" sz="3150" dirty="0"/>
            </a:p>
            <a:p>
              <a:pPr algn="just"/>
              <a:endParaRPr lang="en-US" sz="3150" dirty="0"/>
            </a:p>
            <a:p>
              <a:pPr algn="just"/>
              <a:endParaRPr lang="en-US" sz="3150" dirty="0"/>
            </a:p>
            <a:p>
              <a:pPr algn="just"/>
              <a:endParaRPr lang="en-US" sz="3150" dirty="0"/>
            </a:p>
            <a:p>
              <a:pPr algn="just"/>
              <a:endParaRPr lang="en-US" sz="3150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9FC855F-3EBA-4619-8259-93AA78F636E1}"/>
                </a:ext>
              </a:extLst>
            </p:cNvPr>
            <p:cNvSpPr txBox="1"/>
            <p:nvPr/>
          </p:nvSpPr>
          <p:spPr>
            <a:xfrm>
              <a:off x="0" y="0"/>
              <a:ext cx="27432000" cy="350095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0" b="1" cap="all" dirty="0">
                  <a:solidFill>
                    <a:schemeClr val="tx2">
                      <a:lumMod val="75000"/>
                    </a:schemeClr>
                  </a:solidFill>
                </a:rPr>
                <a:t>HLA Types Associated with Myelin Oligodendrocyte </a:t>
              </a:r>
            </a:p>
            <a:p>
              <a:pPr algn="ctr">
                <a:lnSpc>
                  <a:spcPts val="8400"/>
                </a:lnSpc>
              </a:pPr>
              <a:r>
                <a:rPr lang="en-US" sz="5000" b="1" cap="all" dirty="0">
                  <a:solidFill>
                    <a:schemeClr val="tx2">
                      <a:lumMod val="75000"/>
                    </a:schemeClr>
                  </a:solidFill>
                </a:rPr>
                <a:t>Glycoprotein Antibody Disease (MOGAD)</a:t>
              </a:r>
            </a:p>
            <a:p>
              <a:pPr algn="ctr">
                <a:lnSpc>
                  <a:spcPts val="9334"/>
                </a:lnSpc>
              </a:pPr>
              <a:r>
                <a:rPr lang="en-US" sz="3500" dirty="0"/>
                <a:t>Nusrat Ahsan </a:t>
              </a:r>
              <a:r>
                <a:rPr lang="en-US" sz="3500" dirty="0">
                  <a:effectLst/>
                  <a:ea typeface="Times New Roman" panose="02020603050405020304" pitchFamily="18" charset="0"/>
                </a:rPr>
                <a:t>MD</a:t>
              </a:r>
              <a:r>
                <a:rPr lang="en-US" sz="3500" baseline="30000" dirty="0">
                  <a:effectLst/>
                  <a:ea typeface="Times New Roman" panose="02020603050405020304" pitchFamily="18" charset="0"/>
                </a:rPr>
                <a:t>1,2</a:t>
              </a:r>
              <a:r>
                <a:rPr lang="en-US" sz="3500" dirty="0"/>
                <a:t>, Jonathan Santoro </a:t>
              </a:r>
              <a:r>
                <a:rPr lang="en-US" sz="3500" dirty="0">
                  <a:effectLst/>
                  <a:ea typeface="Times New Roman" panose="02020603050405020304" pitchFamily="18" charset="0"/>
                </a:rPr>
                <a:t>MD</a:t>
              </a:r>
              <a:r>
                <a:rPr lang="en-US" sz="3500" baseline="30000" dirty="0">
                  <a:effectLst/>
                  <a:ea typeface="Times New Roman" panose="02020603050405020304" pitchFamily="18" charset="0"/>
                </a:rPr>
                <a:t>1,2</a:t>
              </a:r>
              <a:r>
                <a:rPr lang="en-US" sz="3500" dirty="0"/>
                <a:t>, Laura Saucier </a:t>
              </a:r>
              <a:r>
                <a:rPr lang="en-US" sz="3500" dirty="0">
                  <a:effectLst/>
                  <a:ea typeface="Times New Roman" panose="02020603050405020304" pitchFamily="18" charset="0"/>
                </a:rPr>
                <a:t>MD</a:t>
              </a:r>
              <a:r>
                <a:rPr lang="en-US" sz="3500" baseline="30000" dirty="0">
                  <a:effectLst/>
                  <a:ea typeface="Times New Roman" panose="02020603050405020304" pitchFamily="18" charset="0"/>
                </a:rPr>
                <a:t>1,2</a:t>
              </a:r>
              <a:r>
                <a:rPr lang="en-US" sz="3500" dirty="0"/>
                <a:t>, Wendy Mitchell </a:t>
              </a:r>
              <a:r>
                <a:rPr lang="en-US" sz="3500" dirty="0">
                  <a:effectLst/>
                  <a:ea typeface="Times New Roman" panose="02020603050405020304" pitchFamily="18" charset="0"/>
                </a:rPr>
                <a:t>MD</a:t>
              </a:r>
              <a:r>
                <a:rPr lang="en-US" sz="3500" baseline="30000" dirty="0">
                  <a:effectLst/>
                  <a:ea typeface="Times New Roman" panose="02020603050405020304" pitchFamily="18" charset="0"/>
                </a:rPr>
                <a:t>1,2</a:t>
              </a:r>
              <a:r>
                <a:rPr lang="en-US" sz="3500" dirty="0"/>
                <a:t>, and Saba Jafarpour </a:t>
              </a:r>
              <a:r>
                <a:rPr lang="en-US" sz="3500" dirty="0">
                  <a:effectLst/>
                  <a:ea typeface="Times New Roman" panose="02020603050405020304" pitchFamily="18" charset="0"/>
                </a:rPr>
                <a:t>MD</a:t>
              </a:r>
              <a:r>
                <a:rPr lang="en-US" sz="3500" baseline="30000" dirty="0">
                  <a:effectLst/>
                  <a:ea typeface="Times New Roman" panose="02020603050405020304" pitchFamily="18" charset="0"/>
                </a:rPr>
                <a:t>1,2</a:t>
              </a:r>
              <a:endParaRPr lang="en-US" sz="3500" dirty="0">
                <a:solidFill>
                  <a:schemeClr val="tx2">
                    <a:lumMod val="75000"/>
                  </a:schemeClr>
                </a:solidFill>
              </a:endParaRPr>
            </a:p>
            <a:p>
              <a:pPr algn="ctr"/>
              <a:r>
                <a:rPr lang="en-US" sz="3600" baseline="30000" dirty="0">
                  <a:solidFill>
                    <a:schemeClr val="tx2">
                      <a:lumMod val="75000"/>
                    </a:schemeClr>
                  </a:solidFill>
                </a:rPr>
                <a:t>Division of Neurology, Department of Pediatrics, Children’s Hospital of Los Angeles, Los Angeles, CA</a:t>
              </a:r>
              <a:r>
                <a:rPr lang="en-US" sz="3600" baseline="50000" dirty="0">
                  <a:solidFill>
                    <a:schemeClr val="tx2">
                      <a:lumMod val="75000"/>
                    </a:schemeClr>
                  </a:solidFill>
                </a:rPr>
                <a:t>1</a:t>
              </a:r>
              <a:r>
                <a:rPr lang="en-US" sz="3600" baseline="30000" dirty="0">
                  <a:solidFill>
                    <a:schemeClr val="tx2">
                      <a:lumMod val="75000"/>
                    </a:schemeClr>
                  </a:solidFill>
                </a:rPr>
                <a:t>, Keck School of Medicine at the University of Southern California, Los Angeles, CA</a:t>
              </a:r>
              <a:r>
                <a:rPr lang="en-US" sz="3600" baseline="50000" dirty="0">
                  <a:solidFill>
                    <a:schemeClr val="tx2">
                      <a:lumMod val="75000"/>
                    </a:schemeClr>
                  </a:solidFill>
                </a:rPr>
                <a:t>2</a:t>
              </a:r>
              <a:r>
                <a:rPr lang="en-US" sz="3600" baseline="30000" dirty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2938638-E2A1-4548-937A-CE1F5367F2D2}"/>
                </a:ext>
              </a:extLst>
            </p:cNvPr>
            <p:cNvSpPr txBox="1"/>
            <p:nvPr/>
          </p:nvSpPr>
          <p:spPr>
            <a:xfrm>
              <a:off x="1" y="4816862"/>
              <a:ext cx="8085700" cy="116955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lIns="1066800" rtlCol="0" anchor="ctr" anchorCtr="0">
              <a:spAutoFit/>
            </a:bodyPr>
            <a:lstStyle/>
            <a:p>
              <a:r>
                <a:rPr lang="en-US" sz="7000" b="1" dirty="0">
                  <a:solidFill>
                    <a:schemeClr val="tx2">
                      <a:lumMod val="75000"/>
                    </a:schemeClr>
                  </a:solidFill>
                </a:rPr>
                <a:t>OBJECTIVE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6B52C61-1A9A-4C13-89E1-D9E02433EBDB}"/>
                </a:ext>
              </a:extLst>
            </p:cNvPr>
            <p:cNvSpPr txBox="1"/>
            <p:nvPr/>
          </p:nvSpPr>
          <p:spPr>
            <a:xfrm>
              <a:off x="-1617" y="29954155"/>
              <a:ext cx="8085700" cy="116955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lIns="1066800" rtlCol="0" anchor="ctr" anchorCtr="0">
              <a:spAutoFit/>
            </a:bodyPr>
            <a:lstStyle/>
            <a:p>
              <a:r>
                <a:rPr lang="en-US" sz="7000" b="1" dirty="0">
                  <a:solidFill>
                    <a:schemeClr val="tx2">
                      <a:lumMod val="75000"/>
                    </a:schemeClr>
                  </a:solidFill>
                </a:rPr>
                <a:t>METHODS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0198353-9ACE-4687-A294-F7A4A086905D}"/>
                </a:ext>
              </a:extLst>
            </p:cNvPr>
            <p:cNvSpPr txBox="1"/>
            <p:nvPr/>
          </p:nvSpPr>
          <p:spPr>
            <a:xfrm>
              <a:off x="9626598" y="4816862"/>
              <a:ext cx="17805401" cy="116955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lIns="1066800" rtlCol="0" anchor="ctr" anchorCtr="0">
              <a:spAutoFit/>
            </a:bodyPr>
            <a:lstStyle/>
            <a:p>
              <a:r>
                <a:rPr lang="en-US" sz="7000" b="1" dirty="0">
                  <a:solidFill>
                    <a:schemeClr val="tx2">
                      <a:lumMod val="75000"/>
                    </a:schemeClr>
                  </a:solidFill>
                </a:rPr>
                <a:t>RESULTS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5933E33-AB3A-4031-928D-DD0F2A66113B}"/>
                </a:ext>
              </a:extLst>
            </p:cNvPr>
            <p:cNvSpPr txBox="1"/>
            <p:nvPr/>
          </p:nvSpPr>
          <p:spPr>
            <a:xfrm>
              <a:off x="9535244" y="29903466"/>
              <a:ext cx="17896756" cy="1169551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lIns="1066800" rtlCol="0" anchor="ctr" anchorCtr="0">
              <a:spAutoFit/>
            </a:bodyPr>
            <a:lstStyle/>
            <a:p>
              <a:r>
                <a:rPr lang="en-US" sz="7000" b="1" dirty="0">
                  <a:solidFill>
                    <a:schemeClr val="tx2">
                      <a:lumMod val="75000"/>
                    </a:schemeClr>
                  </a:solidFill>
                </a:rPr>
                <a:t>CONCLUSIONS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6FA1936-9637-46B5-953D-845C39E58751}"/>
                </a:ext>
              </a:extLst>
            </p:cNvPr>
            <p:cNvSpPr/>
            <p:nvPr/>
          </p:nvSpPr>
          <p:spPr>
            <a:xfrm>
              <a:off x="234331" y="6166354"/>
              <a:ext cx="7744968" cy="51732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spcAft>
                  <a:spcPts val="1400"/>
                </a:spcAft>
              </a:pPr>
              <a:r>
                <a:rPr lang="en-US" sz="3150" dirty="0"/>
                <a:t>To prospectively investigate the association between specific HLA types and the risk of relapse in children diagnosed with Myelin Oligodendrocyte Glycoprotein Antibody-Associated Disease (MOGAD).</a:t>
              </a:r>
            </a:p>
            <a:p>
              <a:pPr marL="533415" indent="-533415" algn="just">
                <a:spcAft>
                  <a:spcPts val="1400"/>
                </a:spcAft>
                <a:buFont typeface="Arial" panose="020B0604020202020204" pitchFamily="34" charset="0"/>
                <a:buChar char="•"/>
              </a:pPr>
              <a:endParaRPr lang="en-US" sz="3150" dirty="0"/>
            </a:p>
            <a:p>
              <a:pPr marL="533415" indent="-533415" algn="just">
                <a:spcAft>
                  <a:spcPts val="1400"/>
                </a:spcAft>
                <a:buFont typeface="Arial" panose="020B0604020202020204" pitchFamily="34" charset="0"/>
                <a:buChar char="•"/>
              </a:pPr>
              <a:endParaRPr lang="en-US" sz="3150" dirty="0"/>
            </a:p>
            <a:p>
              <a:pPr marL="533415" indent="-533415" algn="just">
                <a:spcAft>
                  <a:spcPts val="1400"/>
                </a:spcAft>
                <a:buFont typeface="Arial" panose="020B0604020202020204" pitchFamily="34" charset="0"/>
                <a:buChar char="•"/>
              </a:pPr>
              <a:endParaRPr lang="en-US" sz="3150" dirty="0"/>
            </a:p>
            <a:p>
              <a:pPr marL="533415" indent="-533415" algn="just">
                <a:spcAft>
                  <a:spcPts val="1400"/>
                </a:spcAft>
                <a:buFont typeface="Arial" panose="020B0604020202020204" pitchFamily="34" charset="0"/>
                <a:buChar char="•"/>
              </a:pPr>
              <a:endParaRPr lang="en-US" sz="3150" dirty="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EEFFFB42-8145-4022-844D-2B94C925D8DA}"/>
                </a:ext>
              </a:extLst>
            </p:cNvPr>
            <p:cNvSpPr txBox="1"/>
            <p:nvPr/>
          </p:nvSpPr>
          <p:spPr>
            <a:xfrm>
              <a:off x="10317156" y="6396146"/>
              <a:ext cx="16200443" cy="8079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5250" dirty="0"/>
                <a:t>Patient Demographics</a:t>
              </a: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C59E6C04-F0D6-4B67-8A2D-07D865188DAE}"/>
                </a:ext>
              </a:extLst>
            </p:cNvPr>
            <p:cNvSpPr/>
            <p:nvPr/>
          </p:nvSpPr>
          <p:spPr>
            <a:xfrm>
              <a:off x="9014902" y="6372779"/>
              <a:ext cx="1066800" cy="10668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762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0" b="1" dirty="0">
                  <a:solidFill>
                    <a:schemeClr val="tx2">
                      <a:lumMod val="75000"/>
                    </a:schemeClr>
                  </a:solidFill>
                </a:rPr>
                <a:t>1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45219F4-3005-46F9-A365-4940C951AEA4}"/>
                </a:ext>
              </a:extLst>
            </p:cNvPr>
            <p:cNvSpPr txBox="1"/>
            <p:nvPr/>
          </p:nvSpPr>
          <p:spPr>
            <a:xfrm>
              <a:off x="10299610" y="19782814"/>
              <a:ext cx="16200443" cy="8079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5250" dirty="0"/>
                <a:t>HLA Typing Results</a:t>
              </a: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3BEC5570-69B6-4CED-BD5C-569ECC80F45D}"/>
                </a:ext>
              </a:extLst>
            </p:cNvPr>
            <p:cNvSpPr/>
            <p:nvPr/>
          </p:nvSpPr>
          <p:spPr>
            <a:xfrm>
              <a:off x="8997356" y="19690621"/>
              <a:ext cx="1066800" cy="10668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762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0" b="1" dirty="0">
                  <a:solidFill>
                    <a:schemeClr val="tx2">
                      <a:lumMod val="75000"/>
                    </a:schemeClr>
                  </a:solidFill>
                </a:rPr>
                <a:t>3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54A5A581-A48C-4E03-A32D-FDFEA5CE9708}"/>
                </a:ext>
              </a:extLst>
            </p:cNvPr>
            <p:cNvSpPr txBox="1"/>
            <p:nvPr/>
          </p:nvSpPr>
          <p:spPr>
            <a:xfrm>
              <a:off x="10317156" y="27358448"/>
              <a:ext cx="16200443" cy="8079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5250" dirty="0"/>
                <a:t>Findings</a:t>
              </a: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90A45427-4DCA-44FC-8D22-D551D4BCCE81}"/>
                </a:ext>
              </a:extLst>
            </p:cNvPr>
            <p:cNvSpPr/>
            <p:nvPr/>
          </p:nvSpPr>
          <p:spPr>
            <a:xfrm>
              <a:off x="9014902" y="27180978"/>
              <a:ext cx="1066800" cy="10668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762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0" b="1" dirty="0">
                  <a:solidFill>
                    <a:schemeClr val="tx2">
                      <a:lumMod val="75000"/>
                    </a:schemeClr>
                  </a:solidFill>
                </a:rPr>
                <a:t>4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63C1E48E-1B06-4027-8065-C2420DDBF050}"/>
                </a:ext>
              </a:extLst>
            </p:cNvPr>
            <p:cNvSpPr/>
            <p:nvPr/>
          </p:nvSpPr>
          <p:spPr>
            <a:xfrm>
              <a:off x="9565724" y="31351263"/>
              <a:ext cx="17574626" cy="57805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33415" indent="-533415" algn="just">
                <a:buFont typeface="Arial" panose="020B0604020202020204" pitchFamily="34" charset="0"/>
                <a:buChar char="•"/>
              </a:pPr>
              <a:r>
                <a:rPr lang="en-US" sz="3200" dirty="0"/>
                <a:t>In this small, single-institution cohort, the risk of relapse in individuals with MOGAD was not associated with specific HLA clusters.</a:t>
              </a:r>
            </a:p>
            <a:p>
              <a:pPr marL="533415" indent="-533415" algn="just">
                <a:buFont typeface="Arial" panose="020B0604020202020204" pitchFamily="34" charset="0"/>
                <a:buChar char="•"/>
              </a:pPr>
              <a:endParaRPr lang="en-US" sz="3200" dirty="0"/>
            </a:p>
            <a:p>
              <a:pPr algn="just"/>
              <a:r>
                <a:rPr lang="en-US" sz="3150" b="1" dirty="0">
                  <a:solidFill>
                    <a:schemeClr val="accent1">
                      <a:lumMod val="75000"/>
                    </a:schemeClr>
                  </a:solidFill>
                </a:rPr>
                <a:t>Acknowledgement:</a:t>
              </a:r>
              <a:r>
                <a:rPr lang="en-US" sz="2158" b="1" dirty="0"/>
                <a:t> </a:t>
              </a:r>
              <a:r>
                <a:rPr lang="en-US" sz="2400" dirty="0"/>
                <a:t>This research was made possible by the generous support of the </a:t>
              </a:r>
              <a:r>
                <a:rPr lang="en-US" sz="2400" dirty="0" err="1"/>
                <a:t>Sumaira</a:t>
              </a:r>
              <a:r>
                <a:rPr lang="en-US" sz="2400" dirty="0"/>
                <a:t> Foundation through the TSF Unicorn Grant. I extend my deepest gratitude for their commitment to advancing knowledge in this field and for their invaluable support.</a:t>
              </a:r>
              <a:endParaRPr lang="en-US" sz="3150" dirty="0"/>
            </a:p>
            <a:p>
              <a:pPr marL="533415" indent="-533415" algn="just">
                <a:buFont typeface="Arial" panose="020B0604020202020204" pitchFamily="34" charset="0"/>
                <a:buChar char="•"/>
              </a:pPr>
              <a:endParaRPr lang="en-US" sz="1400" dirty="0"/>
            </a:p>
            <a:p>
              <a:r>
                <a:rPr lang="en-US" sz="3150" b="1" dirty="0">
                  <a:solidFill>
                    <a:schemeClr val="accent1">
                      <a:lumMod val="75000"/>
                    </a:schemeClr>
                  </a:solidFill>
                </a:rPr>
                <a:t>References:</a:t>
              </a:r>
              <a:r>
                <a:rPr lang="en-US" sz="2158" b="1" dirty="0"/>
                <a:t> </a:t>
              </a:r>
              <a:endParaRPr lang="en-US" sz="2158" dirty="0"/>
            </a:p>
            <a:p>
              <a:r>
                <a:rPr lang="en-US" sz="2158" dirty="0"/>
                <a:t>1. </a:t>
              </a:r>
              <a:r>
                <a:rPr lang="en-US" sz="2158" dirty="0" err="1"/>
                <a:t>Banwell</a:t>
              </a:r>
              <a:r>
                <a:rPr lang="en-US" sz="2158" dirty="0"/>
                <a:t> B, et al. Diagnosis of myelin oligodendrocyte glycoprotein antibody-associated disease: International MOGAD Panel proposed criteria. *Lancet Neurol.* 2023 Mar;22(3):268-282. </a:t>
              </a:r>
              <a:r>
                <a:rPr lang="en-US" sz="2158" dirty="0" err="1"/>
                <a:t>doi</a:t>
              </a:r>
              <a:r>
                <a:rPr lang="en-US" sz="2158" dirty="0"/>
                <a:t>: 10.1016/S1474-4422(22)00431-8. </a:t>
              </a:r>
              <a:r>
                <a:rPr lang="en-US" sz="2158" dirty="0" err="1"/>
                <a:t>Epub</a:t>
              </a:r>
              <a:r>
                <a:rPr lang="en-US" sz="2158" dirty="0"/>
                <a:t> 2023 Jan 24. PMID: 36706773.</a:t>
              </a:r>
            </a:p>
            <a:p>
              <a:r>
                <a:rPr lang="en-US" sz="2158" dirty="0"/>
                <a:t>2. Sun X, et al. Myelin oligodendrocyte glycoprotein-associated disorders are associated with HLA subtypes in a Chinese </a:t>
              </a:r>
              <a:r>
                <a:rPr lang="en-US" sz="2158" dirty="0" err="1"/>
                <a:t>paediatric</a:t>
              </a:r>
              <a:r>
                <a:rPr lang="en-US" sz="2158" dirty="0"/>
                <a:t>-onset cohort. *J Neurol </a:t>
              </a:r>
              <a:r>
                <a:rPr lang="en-US" sz="2158" dirty="0" err="1"/>
                <a:t>Neurosurg</a:t>
              </a:r>
              <a:r>
                <a:rPr lang="en-US" sz="2158" dirty="0"/>
                <a:t> Psychiatry.* 2020 Jul;91(7):733-739. </a:t>
              </a:r>
              <a:r>
                <a:rPr lang="en-US" sz="2158" dirty="0" err="1"/>
                <a:t>doi</a:t>
              </a:r>
              <a:r>
                <a:rPr lang="en-US" sz="2158" dirty="0"/>
                <a:t>: 10.1136/jnnp-2019-322115. </a:t>
              </a:r>
              <a:r>
                <a:rPr lang="en-US" sz="2158" dirty="0" err="1"/>
                <a:t>Epub</a:t>
              </a:r>
              <a:r>
                <a:rPr lang="en-US" sz="2158" dirty="0"/>
                <a:t> 2020 May 19. PMID: 32430437; PMCID: PMC7361006.</a:t>
              </a:r>
            </a:p>
            <a:p>
              <a:r>
                <a:rPr lang="en-US" sz="2158" dirty="0"/>
                <a:t>3. Grant-Peters M, et al. No strong HLA association with MOG antibody disease in the UK population. *Ann Clin </a:t>
              </a:r>
              <a:r>
                <a:rPr lang="en-US" sz="2158" dirty="0" err="1"/>
                <a:t>Transl</a:t>
              </a:r>
              <a:r>
                <a:rPr lang="en-US" sz="2158" dirty="0"/>
                <a:t> Neurol.* 2021 Jul;8(7):1502-1507. </a:t>
              </a:r>
              <a:r>
                <a:rPr lang="en-US" sz="2158" dirty="0" err="1"/>
                <a:t>doi</a:t>
              </a:r>
              <a:r>
                <a:rPr lang="en-US" sz="2158" dirty="0"/>
                <a:t>: 10.1002/acn3.51378. </a:t>
              </a:r>
              <a:r>
                <a:rPr lang="en-US" sz="2158" dirty="0" err="1"/>
                <a:t>Epub</a:t>
              </a:r>
              <a:r>
                <a:rPr lang="en-US" sz="2158" dirty="0"/>
                <a:t> 2021 May 15. PMID: 33991459; PMCID: PMC8283171.</a:t>
              </a:r>
            </a:p>
            <a:p>
              <a:r>
                <a:rPr lang="en-US" sz="2158" dirty="0"/>
                <a:t>4. </a:t>
              </a:r>
              <a:r>
                <a:rPr lang="en-US" sz="2158" dirty="0" err="1"/>
                <a:t>Bruijstens</a:t>
              </a:r>
              <a:r>
                <a:rPr lang="en-US" sz="2158" dirty="0"/>
                <a:t> AL, et al. HLA association in MOG-IgG- and AQP4-IgG-related disorders of the CNS in the Dutch population. *Neurol </a:t>
              </a:r>
              <a:r>
                <a:rPr lang="en-US" sz="2158" dirty="0" err="1"/>
                <a:t>Neuroimmunol</a:t>
              </a:r>
              <a:r>
                <a:rPr lang="en-US" sz="2158" dirty="0"/>
                <a:t> Neuroinflamm.* 2020 Mar 20;7(3):e702. </a:t>
              </a:r>
              <a:r>
                <a:rPr lang="en-US" sz="2158" dirty="0" err="1"/>
                <a:t>doi</a:t>
              </a:r>
              <a:r>
                <a:rPr lang="en-US" sz="2158" dirty="0"/>
                <a:t>: 10.1212/NXI.0000000000000702. PMID: 32198229; PMCID: PMC7136059.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D4A35512-B2AA-4FAD-B879-9BA7462B9311}"/>
                </a:ext>
              </a:extLst>
            </p:cNvPr>
            <p:cNvSpPr txBox="1"/>
            <p:nvPr/>
          </p:nvSpPr>
          <p:spPr>
            <a:xfrm>
              <a:off x="10296026" y="12893851"/>
              <a:ext cx="16200443" cy="8079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5250" dirty="0"/>
                <a:t>Clinical Phenotype Distribution</a:t>
              </a: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67A62A17-62C4-41C5-AFAF-70B19DB8CA75}"/>
                </a:ext>
              </a:extLst>
            </p:cNvPr>
            <p:cNvSpPr/>
            <p:nvPr/>
          </p:nvSpPr>
          <p:spPr>
            <a:xfrm>
              <a:off x="8993772" y="12797356"/>
              <a:ext cx="1066800" cy="10668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762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0" b="1" dirty="0">
                  <a:solidFill>
                    <a:schemeClr val="tx2">
                      <a:lumMod val="75000"/>
                    </a:schemeClr>
                  </a:solidFill>
                </a:rPr>
                <a:t>2</a:t>
              </a:r>
            </a:p>
          </p:txBody>
        </p:sp>
        <p:pic>
          <p:nvPicPr>
            <p:cNvPr id="237" name="Picture 236">
              <a:extLst>
                <a:ext uri="{FF2B5EF4-FFF2-40B4-BE49-F238E27FC236}">
                  <a16:creationId xmlns:a16="http://schemas.microsoft.com/office/drawing/2014/main" id="{74328D8F-AD5F-64DF-730E-C961A2728C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484903" y="37065797"/>
              <a:ext cx="1704018" cy="1039036"/>
            </a:xfrm>
            <a:prstGeom prst="rect">
              <a:avLst/>
            </a:prstGeom>
          </p:spPr>
        </p:pic>
      </p:grpSp>
      <p:pic>
        <p:nvPicPr>
          <p:cNvPr id="5" name="Picture 4" descr="A blue arrow with black text&#10;&#10;Description automatically generated">
            <a:extLst>
              <a:ext uri="{FF2B5EF4-FFF2-40B4-BE49-F238E27FC236}">
                <a16:creationId xmlns:a16="http://schemas.microsoft.com/office/drawing/2014/main" id="{7884748A-EA9E-DD6B-C8E9-A41A6E1715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59" y="776057"/>
            <a:ext cx="6065941" cy="102995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E7E663A-841E-685F-AE0F-662F8E9859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02761" y="508689"/>
            <a:ext cx="4196908" cy="16163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7074285-95E2-F7DF-1FDE-5AC478785A15}"/>
              </a:ext>
            </a:extLst>
          </p:cNvPr>
          <p:cNvSpPr txBox="1"/>
          <p:nvPr/>
        </p:nvSpPr>
        <p:spPr>
          <a:xfrm>
            <a:off x="9759868" y="28232734"/>
            <a:ext cx="158091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No significant association between HLA Class I or II alleles and relapsing disease was observed.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353331F1-408E-BF29-DB6B-64F8261215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83391" y="21215396"/>
            <a:ext cx="8947483" cy="536848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32C42AF-E1BB-9E9E-265C-028FAC7284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340053" y="21026228"/>
            <a:ext cx="8703444" cy="563574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8AA4C8D-BAE2-CFF3-C52D-B141445E4C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60572" y="14111922"/>
            <a:ext cx="8127080" cy="465323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77BE874-3841-EB39-BAB4-4A217FB159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769892" y="14042347"/>
            <a:ext cx="8339977" cy="490652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3286FA9-F0C2-ED05-9485-F172C521ED7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739935" y="7617881"/>
            <a:ext cx="7744968" cy="4334757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F7D5E9A-E974-7D7F-105B-20C5ED68DE5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221396" y="7625531"/>
            <a:ext cx="7279795" cy="4345428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71C5A9CA-0BFA-DB87-9F47-567109BAEF69}"/>
              </a:ext>
            </a:extLst>
          </p:cNvPr>
          <p:cNvSpPr txBox="1"/>
          <p:nvPr/>
        </p:nvSpPr>
        <p:spPr>
          <a:xfrm>
            <a:off x="10107" y="9284259"/>
            <a:ext cx="8085700" cy="116955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1066800" rtlCol="0" anchor="ctr" anchorCtr="0">
            <a:spAutoFit/>
          </a:bodyPr>
          <a:lstStyle/>
          <a:p>
            <a:r>
              <a:rPr lang="en-US" sz="7000" b="1" dirty="0">
                <a:solidFill>
                  <a:schemeClr val="tx2">
                    <a:lumMod val="75000"/>
                  </a:schemeClr>
                </a:solidFill>
              </a:rPr>
              <a:t>BACKGROUND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C7AE92F-A0E8-A8D5-EC33-AF458B231CDD}"/>
              </a:ext>
            </a:extLst>
          </p:cNvPr>
          <p:cNvSpPr txBox="1"/>
          <p:nvPr/>
        </p:nvSpPr>
        <p:spPr>
          <a:xfrm>
            <a:off x="263827" y="10673169"/>
            <a:ext cx="7849752" cy="18997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0" dirty="0"/>
              <a:t>Myelin Oligodendrocyte Glycoprotein Antibody Associated disorder (MOG-AD) is a recently identified disease entity associated with antibody and complement mediated inflammatory demyelination. Individuals with this condition can be of any age although there is a predilection for disease in children and young adults. </a:t>
            </a:r>
          </a:p>
          <a:p>
            <a:endParaRPr lang="en-US" sz="3150" dirty="0"/>
          </a:p>
          <a:p>
            <a:r>
              <a:rPr lang="en-US" sz="3150" b="1" dirty="0"/>
              <a:t>Clinical phenotypes observed include: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150" dirty="0"/>
              <a:t>optic neuritis (ON)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150" dirty="0"/>
              <a:t>transverse myelitis (TM)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150" dirty="0"/>
              <a:t>neuromyelitis Optica spectrum disorders (NMOSD)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150" dirty="0"/>
              <a:t>acute disseminated encephalomyelitis (ADEM)</a:t>
            </a:r>
          </a:p>
          <a:p>
            <a:endParaRPr lang="en-US" sz="3150" dirty="0"/>
          </a:p>
          <a:p>
            <a:r>
              <a:rPr lang="en-US" sz="3150" b="1" dirty="0"/>
              <a:t>Distinctive Features of MOG-AD</a:t>
            </a:r>
            <a:r>
              <a:rPr lang="en-US" sz="3150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150" dirty="0"/>
              <a:t>While overlapping in clinical presentation with disorders like aquaporin-4-antibody-associated NMOSD, MOG-AD differs in several key aspects: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150" b="1" dirty="0"/>
              <a:t>Immunotherapy Response</a:t>
            </a:r>
            <a:r>
              <a:rPr lang="en-US" sz="3150" dirty="0"/>
              <a:t>: MOG-AD patients often have unique responses to treatment.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150" b="1" dirty="0"/>
              <a:t>Relapse Rates and Prognosis</a:t>
            </a:r>
            <a:r>
              <a:rPr lang="en-US" sz="3150" dirty="0"/>
              <a:t>: Vary significantly from other demyelinating disorders.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150" b="1" dirty="0"/>
              <a:t>Pathology Mechanisms</a:t>
            </a:r>
            <a:r>
              <a:rPr lang="en-US" sz="3150" dirty="0"/>
              <a:t>: Involves humoral immunity, complement pathways, distinct activation patterns of T-cells and NK cells.</a:t>
            </a:r>
          </a:p>
          <a:p>
            <a:endParaRPr lang="en-US" sz="3150" dirty="0"/>
          </a:p>
          <a:p>
            <a:r>
              <a:rPr lang="en-US" sz="3150" dirty="0"/>
              <a:t>Human leukocyte antigen (HLA) complexes play an important role in autoimmune disorders and are responsible for genetic/protein-based induction and regulation of the immune system by producing cell surface antigens encoded by genes present on the short arm of chromosome six.</a:t>
            </a:r>
          </a:p>
        </p:txBody>
      </p:sp>
    </p:spTree>
    <p:extLst>
      <p:ext uri="{BB962C8B-B14F-4D97-AF65-F5344CB8AC3E}">
        <p14:creationId xmlns:p14="http://schemas.microsoft.com/office/powerpoint/2010/main" val="2723139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D1CEE225736A4EB0C096A1BD9E3C2A" ma:contentTypeVersion="13" ma:contentTypeDescription="Create a new document." ma:contentTypeScope="" ma:versionID="4267d6ce4cdd18e1f49cb2713a2a4ab2">
  <xsd:schema xmlns:xsd="http://www.w3.org/2001/XMLSchema" xmlns:xs="http://www.w3.org/2001/XMLSchema" xmlns:p="http://schemas.microsoft.com/office/2006/metadata/properties" xmlns:ns2="30517b08-19fd-49bd-8078-81cc55af7362" xmlns:ns3="621b8696-4cd8-4f30-ba78-69bb16b4ecb2" targetNamespace="http://schemas.microsoft.com/office/2006/metadata/properties" ma:root="true" ma:fieldsID="2862cfc3a2d056be6882cfa02db72aba" ns2:_="" ns3:_="">
    <xsd:import namespace="30517b08-19fd-49bd-8078-81cc55af7362"/>
    <xsd:import namespace="621b8696-4cd8-4f30-ba78-69bb16b4ec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517b08-19fd-49bd-8078-81cc55af73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666f7ff-c1cf-4ab6-a931-ced9a19680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1b8696-4cd8-4f30-ba78-69bb16b4ecb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9baaead-c884-4ef7-b00e-17d545205cbc}" ma:internalName="TaxCatchAll" ma:showField="CatchAllData" ma:web="621b8696-4cd8-4f30-ba78-69bb16b4ec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284FEE-3A09-483A-8AC3-A045A7ADF7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517b08-19fd-49bd-8078-81cc55af7362"/>
    <ds:schemaRef ds:uri="621b8696-4cd8-4f30-ba78-69bb16b4ec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7ED056-AB90-4508-B7C8-7682898061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6573</TotalTime>
  <Words>668</Words>
  <Application>Microsoft Office PowerPoint</Application>
  <PresentationFormat>Custom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Bhooma Aravamuthan</dc:creator>
  <cp:lastModifiedBy>Ahsan, Nusrat</cp:lastModifiedBy>
  <cp:revision>14</cp:revision>
  <dcterms:created xsi:type="dcterms:W3CDTF">2019-02-04T07:38:33Z</dcterms:created>
  <dcterms:modified xsi:type="dcterms:W3CDTF">2024-11-11T19:55:58Z</dcterms:modified>
</cp:coreProperties>
</file>