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56" r:id="rId2"/>
    <p:sldId id="257" r:id="rId3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67B470-FB0A-2B7B-F403-576B0786AA37}" name="Ka-Ho Wong" initials="KW" userId="S::u0691676@umail.utah.edu::2b0456fe-ac49-431a-93d6-ac0fe6b38c21" providerId="AD"/>
  <p188:author id="{802C90CA-5048-2641-8F1F-B1F51AB9D0ED}" name="abigailsorenson@gmail.com" initials="a" userId="959c1b4c8fd5af0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673"/>
  </p:normalViewPr>
  <p:slideViewPr>
    <p:cSldViewPr snapToGrid="0">
      <p:cViewPr varScale="1">
        <p:scale>
          <a:sx n="25" d="100"/>
          <a:sy n="25" d="100"/>
        </p:scale>
        <p:origin x="13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437A9-C385-CA47-9106-528E9F31A37E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7C5D0-2C98-BA4A-8B89-D6C8BF34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6317" rtl="0" eaLnBrk="1" latinLnBrk="0" hangingPunct="1">
      <a:defRPr sz="5126" kern="1200">
        <a:solidFill>
          <a:schemeClr val="tx1"/>
        </a:solidFill>
        <a:latin typeface="+mn-lt"/>
        <a:ea typeface="+mn-ea"/>
        <a:cs typeface="+mn-cs"/>
      </a:defRPr>
    </a:lvl1pPr>
    <a:lvl2pPr marL="1953158" algn="l" defTabSz="3906317" rtl="0" eaLnBrk="1" latinLnBrk="0" hangingPunct="1">
      <a:defRPr sz="5126" kern="1200">
        <a:solidFill>
          <a:schemeClr val="tx1"/>
        </a:solidFill>
        <a:latin typeface="+mn-lt"/>
        <a:ea typeface="+mn-ea"/>
        <a:cs typeface="+mn-cs"/>
      </a:defRPr>
    </a:lvl2pPr>
    <a:lvl3pPr marL="3906317" algn="l" defTabSz="3906317" rtl="0" eaLnBrk="1" latinLnBrk="0" hangingPunct="1">
      <a:defRPr sz="5126" kern="1200">
        <a:solidFill>
          <a:schemeClr val="tx1"/>
        </a:solidFill>
        <a:latin typeface="+mn-lt"/>
        <a:ea typeface="+mn-ea"/>
        <a:cs typeface="+mn-cs"/>
      </a:defRPr>
    </a:lvl3pPr>
    <a:lvl4pPr marL="5859475" algn="l" defTabSz="3906317" rtl="0" eaLnBrk="1" latinLnBrk="0" hangingPunct="1">
      <a:defRPr sz="5126" kern="1200">
        <a:solidFill>
          <a:schemeClr val="tx1"/>
        </a:solidFill>
        <a:latin typeface="+mn-lt"/>
        <a:ea typeface="+mn-ea"/>
        <a:cs typeface="+mn-cs"/>
      </a:defRPr>
    </a:lvl4pPr>
    <a:lvl5pPr marL="7812634" algn="l" defTabSz="3906317" rtl="0" eaLnBrk="1" latinLnBrk="0" hangingPunct="1">
      <a:defRPr sz="5126" kern="1200">
        <a:solidFill>
          <a:schemeClr val="tx1"/>
        </a:solidFill>
        <a:latin typeface="+mn-lt"/>
        <a:ea typeface="+mn-ea"/>
        <a:cs typeface="+mn-cs"/>
      </a:defRPr>
    </a:lvl5pPr>
    <a:lvl6pPr marL="9765792" algn="l" defTabSz="3906317" rtl="0" eaLnBrk="1" latinLnBrk="0" hangingPunct="1">
      <a:defRPr sz="5126" kern="1200">
        <a:solidFill>
          <a:schemeClr val="tx1"/>
        </a:solidFill>
        <a:latin typeface="+mn-lt"/>
        <a:ea typeface="+mn-ea"/>
        <a:cs typeface="+mn-cs"/>
      </a:defRPr>
    </a:lvl6pPr>
    <a:lvl7pPr marL="11718950" algn="l" defTabSz="3906317" rtl="0" eaLnBrk="1" latinLnBrk="0" hangingPunct="1">
      <a:defRPr sz="5126" kern="1200">
        <a:solidFill>
          <a:schemeClr val="tx1"/>
        </a:solidFill>
        <a:latin typeface="+mn-lt"/>
        <a:ea typeface="+mn-ea"/>
        <a:cs typeface="+mn-cs"/>
      </a:defRPr>
    </a:lvl7pPr>
    <a:lvl8pPr marL="13672109" algn="l" defTabSz="3906317" rtl="0" eaLnBrk="1" latinLnBrk="0" hangingPunct="1">
      <a:defRPr sz="5126" kern="1200">
        <a:solidFill>
          <a:schemeClr val="tx1"/>
        </a:solidFill>
        <a:latin typeface="+mn-lt"/>
        <a:ea typeface="+mn-ea"/>
        <a:cs typeface="+mn-cs"/>
      </a:defRPr>
    </a:lvl8pPr>
    <a:lvl9pPr marL="15625267" algn="l" defTabSz="3906317" rtl="0" eaLnBrk="1" latinLnBrk="0" hangingPunct="1">
      <a:defRPr sz="51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7C5D0-2C98-BA4A-8B89-D6C8BF342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0CF2-426B-0442-8DF2-B4AF0D10D81C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1AF-008E-224E-8238-13B0E792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5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0CF2-426B-0442-8DF2-B4AF0D10D81C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1AF-008E-224E-8238-13B0E792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6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0CF2-426B-0442-8DF2-B4AF0D10D81C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1AF-008E-224E-8238-13B0E792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0CF2-426B-0442-8DF2-B4AF0D10D81C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1AF-008E-224E-8238-13B0E792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0CF2-426B-0442-8DF2-B4AF0D10D81C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1AF-008E-224E-8238-13B0E792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0CF2-426B-0442-8DF2-B4AF0D10D81C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1AF-008E-224E-8238-13B0E792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0CF2-426B-0442-8DF2-B4AF0D10D81C}" type="datetimeFigureOut">
              <a:rPr lang="en-US" smtClean="0"/>
              <a:t>4/3/24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1AF-008E-224E-8238-13B0E792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0CF2-426B-0442-8DF2-B4AF0D10D81C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1AF-008E-224E-8238-13B0E792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4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0CF2-426B-0442-8DF2-B4AF0D10D81C}" type="datetimeFigureOut">
              <a:rPr lang="en-US" smtClean="0"/>
              <a:t>4/3/24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1AF-008E-224E-8238-13B0E792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0CF2-426B-0442-8DF2-B4AF0D10D81C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1AF-008E-224E-8238-13B0E792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0CF2-426B-0442-8DF2-B4AF0D10D81C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31AF-008E-224E-8238-13B0E792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1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0CF2-426B-0442-8DF2-B4AF0D10D81C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31AF-008E-224E-8238-13B0E792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9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8C374087-A4CC-B438-0189-AAC9B5D10163}"/>
              </a:ext>
            </a:extLst>
          </p:cNvPr>
          <p:cNvSpPr txBox="1"/>
          <p:nvPr/>
        </p:nvSpPr>
        <p:spPr>
          <a:xfrm>
            <a:off x="4506102" y="118004"/>
            <a:ext cx="42194192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80" b="1" dirty="0">
                <a:solidFill>
                  <a:srgbClr val="000000"/>
                </a:solidFill>
                <a:latin typeface="Arial" panose="020B0604020202020204" pitchFamily="34" charset="0"/>
              </a:rPr>
              <a:t>Frequency of Neuromyelitis Optica Spectrum Disorder Correlated Symptoms: A pre and post diagnosis comparison from a National Dataset</a:t>
            </a:r>
            <a:endParaRPr lang="en-US" sz="588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286A0DE-CF68-6B42-8E10-AE64BF91959E}"/>
              </a:ext>
            </a:extLst>
          </p:cNvPr>
          <p:cNvSpPr txBox="1"/>
          <p:nvPr/>
        </p:nvSpPr>
        <p:spPr>
          <a:xfrm>
            <a:off x="9115893" y="1965226"/>
            <a:ext cx="3297460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Abigail H. Sorenson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Esther Zeng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Tammy L. Smith MD, PhD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3,4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Melissa Wright MD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Aditi Sharma MD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Trieste Francis BS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John Rose MD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2,3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Ka-Ho Wong MBA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7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Stacey L. Clardy MD, PhD</a:t>
            </a:r>
            <a:r>
              <a:rPr lang="en-US" sz="4725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2,3</a:t>
            </a:r>
            <a:endParaRPr lang="en-US" sz="47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4725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7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B11DC6-F51A-4B3A-80EE-C4E7A8A18ACC}"/>
              </a:ext>
            </a:extLst>
          </p:cNvPr>
          <p:cNvSpPr txBox="1"/>
          <p:nvPr/>
        </p:nvSpPr>
        <p:spPr>
          <a:xfrm>
            <a:off x="11635896" y="3419471"/>
            <a:ext cx="2690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University of California-Berkeley, Berkeley CA, USA 2. Department of Neurology, University of Utah, Salt Lake City UT, USA.  3. George E.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Wahlen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Department of Veterans Affairs Medical Center, Salt Lake City, UT.  4. ARUP Laboratories, Salt Lake City, UT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4" descr="Tier 1 Graphc Standards: Foundation for Brand Maintenance and Evolution">
            <a:extLst>
              <a:ext uri="{FF2B5EF4-FFF2-40B4-BE49-F238E27FC236}">
                <a16:creationId xmlns:a16="http://schemas.microsoft.com/office/drawing/2014/main" id="{882678B8-9ECA-FA93-5809-5AF4290F2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92" y="1109869"/>
            <a:ext cx="3271656" cy="32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9C3AC54-76DD-44EF-2EDE-A1187AA3C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9517" y="1376959"/>
            <a:ext cx="2641976" cy="2643927"/>
          </a:xfrm>
          <a:prstGeom prst="rect">
            <a:avLst/>
          </a:prstGeom>
        </p:spPr>
      </p:pic>
      <p:pic>
        <p:nvPicPr>
          <p:cNvPr id="65" name="Picture 64" descr="A logo of a brain&#10;&#10;Description automatically generated">
            <a:extLst>
              <a:ext uri="{FF2B5EF4-FFF2-40B4-BE49-F238E27FC236}">
                <a16:creationId xmlns:a16="http://schemas.microsoft.com/office/drawing/2014/main" id="{84749FB4-5F23-C5BD-1C58-A81AE55ED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2070" y="125534"/>
            <a:ext cx="3576454" cy="3470485"/>
          </a:xfrm>
          <a:prstGeom prst="rect">
            <a:avLst/>
          </a:prstGeom>
        </p:spPr>
      </p:pic>
      <p:pic>
        <p:nvPicPr>
          <p:cNvPr id="66" name="Picture 65" descr="A logo of a university&#10;&#10;Description automatically generated">
            <a:extLst>
              <a:ext uri="{FF2B5EF4-FFF2-40B4-BE49-F238E27FC236}">
                <a16:creationId xmlns:a16="http://schemas.microsoft.com/office/drawing/2014/main" id="{425D9EC4-BE38-985E-7FF5-D7802331E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28" y="136791"/>
            <a:ext cx="3839273" cy="383927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923B104-3B89-390D-8019-D004E7E80B02}"/>
              </a:ext>
            </a:extLst>
          </p:cNvPr>
          <p:cNvSpPr txBox="1"/>
          <p:nvPr/>
        </p:nvSpPr>
        <p:spPr>
          <a:xfrm>
            <a:off x="8944340" y="4690018"/>
            <a:ext cx="6600465" cy="1015663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1ECB408-0CCD-CE07-BEAF-9E3A3C36F2BC}"/>
              </a:ext>
            </a:extLst>
          </p:cNvPr>
          <p:cNvSpPr txBox="1"/>
          <p:nvPr/>
        </p:nvSpPr>
        <p:spPr>
          <a:xfrm>
            <a:off x="262078" y="4694507"/>
            <a:ext cx="8446712" cy="1015663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D40A4E-79FF-FC8D-733A-B2EC2F9B5C4A}"/>
              </a:ext>
            </a:extLst>
          </p:cNvPr>
          <p:cNvSpPr txBox="1">
            <a:spLocks/>
          </p:cNvSpPr>
          <p:nvPr/>
        </p:nvSpPr>
        <p:spPr>
          <a:xfrm>
            <a:off x="9018436" y="5805367"/>
            <a:ext cx="6526369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Determine the most common recorded symptom diagnoses of Neuromyelitis Optica Spectrum Disorder (NMOSD) pre and post NMOSD diagnosis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Investigate potential demographic risk factors in recorded symptomology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15B4AA5-E0EC-2B7A-3820-AC54535143B9}"/>
              </a:ext>
            </a:extLst>
          </p:cNvPr>
          <p:cNvSpPr txBox="1">
            <a:spLocks noChangeAspect="1"/>
          </p:cNvSpPr>
          <p:nvPr/>
        </p:nvSpPr>
        <p:spPr>
          <a:xfrm>
            <a:off x="358399" y="5791241"/>
            <a:ext cx="8424485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NMOSD is an antibody-mediated autoimmune disorder affecting the central nervous system</a:t>
            </a: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Common clinical characteristics include myelitis, optic neuritis, neuralgia, nausea/vomiting/ hiccups, fatigue, bowel/ bladder dysfunction</a:t>
            </a: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Recorded pre-diagnostic symptoms have been under investigated</a:t>
            </a:r>
            <a:endParaRPr lang="en-US" sz="4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B840A1B-542C-2F61-3FE5-F72C79B1B2DF}"/>
              </a:ext>
            </a:extLst>
          </p:cNvPr>
          <p:cNvSpPr/>
          <p:nvPr/>
        </p:nvSpPr>
        <p:spPr>
          <a:xfrm>
            <a:off x="8904063" y="4651875"/>
            <a:ext cx="6640742" cy="8597851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98202FD-8BF3-E35D-C3D8-00A7572C3476}"/>
              </a:ext>
            </a:extLst>
          </p:cNvPr>
          <p:cNvSpPr/>
          <p:nvPr/>
        </p:nvSpPr>
        <p:spPr>
          <a:xfrm>
            <a:off x="230389" y="4657843"/>
            <a:ext cx="8438123" cy="8591883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D53C14B-8C7C-64B3-BAB4-A1925F3FEAC5}"/>
              </a:ext>
            </a:extLst>
          </p:cNvPr>
          <p:cNvSpPr txBox="1"/>
          <p:nvPr/>
        </p:nvSpPr>
        <p:spPr>
          <a:xfrm>
            <a:off x="29462568" y="17291079"/>
            <a:ext cx="21246301" cy="1015663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Discussion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27702B-3283-1734-1540-DDEA845E2643}"/>
              </a:ext>
            </a:extLst>
          </p:cNvPr>
          <p:cNvSpPr/>
          <p:nvPr/>
        </p:nvSpPr>
        <p:spPr>
          <a:xfrm>
            <a:off x="29462569" y="17260688"/>
            <a:ext cx="21246300" cy="5935139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B9474B8-77BC-C642-D4C2-F607FACE1ACC}"/>
              </a:ext>
            </a:extLst>
          </p:cNvPr>
          <p:cNvSpPr txBox="1"/>
          <p:nvPr/>
        </p:nvSpPr>
        <p:spPr>
          <a:xfrm>
            <a:off x="201034" y="13735120"/>
            <a:ext cx="15314417" cy="1015663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B79FA9-12DF-BDFC-DC76-18412C7234ED}"/>
              </a:ext>
            </a:extLst>
          </p:cNvPr>
          <p:cNvSpPr txBox="1">
            <a:spLocks noChangeAspect="1"/>
          </p:cNvSpPr>
          <p:nvPr/>
        </p:nvSpPr>
        <p:spPr>
          <a:xfrm>
            <a:off x="323415" y="14750783"/>
            <a:ext cx="15242703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</a:t>
            </a:r>
            <a:r>
              <a:rPr lang="en-US" sz="4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analysis study with an NMOSD de-identified aggregate dataset with dates ranging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10/29/1978 – 07/20/2022</a:t>
            </a:r>
            <a:r>
              <a:rPr lang="en-US" sz="4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sourced from </a:t>
            </a:r>
            <a:r>
              <a:rPr lang="en-US" sz="4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TriNetX</a:t>
            </a:r>
            <a:endParaRPr lang="en-US" sz="4400" b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TriNetX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access to clinical patient data from 68 US hospitals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increase specificity patients with fewer than three NMOSD ICD-10-CM (G36.0) code entries were removed </a:t>
            </a: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ICD-10-CM codes were used to identify when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" action="ppaction://hlinkshowjump?jump=nextslide"/>
              </a:rPr>
              <a:t>symptoms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were recorded</a:t>
            </a:r>
            <a:endParaRPr lang="en-US" sz="4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Univariate Cox Hazard models to determine individual demographic risk factors associated with the onset of a specific symptom recorded after NMOSD diagnosis (Table 1)</a:t>
            </a:r>
            <a:endParaRPr lang="en-US" sz="4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7B2D4DD-3E9E-E4A6-CFFE-EC6AAAB3BC5C}"/>
              </a:ext>
            </a:extLst>
          </p:cNvPr>
          <p:cNvSpPr/>
          <p:nvPr/>
        </p:nvSpPr>
        <p:spPr>
          <a:xfrm>
            <a:off x="230387" y="13735119"/>
            <a:ext cx="15314417" cy="9233298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807DF5D8-DAF0-01EB-BB3A-E4690A8FD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542446"/>
              </p:ext>
            </p:extLst>
          </p:nvPr>
        </p:nvGraphicFramePr>
        <p:xfrm>
          <a:off x="3357948" y="23507277"/>
          <a:ext cx="47350923" cy="492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726">
                  <a:extLst>
                    <a:ext uri="{9D8B030D-6E8A-4147-A177-3AD203B41FA5}">
                      <a16:colId xmlns:a16="http://schemas.microsoft.com/office/drawing/2014/main" val="1752058892"/>
                    </a:ext>
                  </a:extLst>
                </a:gridCol>
                <a:gridCol w="4683096">
                  <a:extLst>
                    <a:ext uri="{9D8B030D-6E8A-4147-A177-3AD203B41FA5}">
                      <a16:colId xmlns:a16="http://schemas.microsoft.com/office/drawing/2014/main" val="2784741856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326349402"/>
                    </a:ext>
                  </a:extLst>
                </a:gridCol>
                <a:gridCol w="4514850">
                  <a:extLst>
                    <a:ext uri="{9D8B030D-6E8A-4147-A177-3AD203B41FA5}">
                      <a16:colId xmlns:a16="http://schemas.microsoft.com/office/drawing/2014/main" val="2781545063"/>
                    </a:ext>
                  </a:extLst>
                </a:gridCol>
                <a:gridCol w="5434007">
                  <a:extLst>
                    <a:ext uri="{9D8B030D-6E8A-4147-A177-3AD203B41FA5}">
                      <a16:colId xmlns:a16="http://schemas.microsoft.com/office/drawing/2014/main" val="3783465571"/>
                    </a:ext>
                  </a:extLst>
                </a:gridCol>
                <a:gridCol w="4567243">
                  <a:extLst>
                    <a:ext uri="{9D8B030D-6E8A-4147-A177-3AD203B41FA5}">
                      <a16:colId xmlns:a16="http://schemas.microsoft.com/office/drawing/2014/main" val="1300478786"/>
                    </a:ext>
                  </a:extLst>
                </a:gridCol>
                <a:gridCol w="4629150">
                  <a:extLst>
                    <a:ext uri="{9D8B030D-6E8A-4147-A177-3AD203B41FA5}">
                      <a16:colId xmlns:a16="http://schemas.microsoft.com/office/drawing/2014/main" val="3964461676"/>
                    </a:ext>
                  </a:extLst>
                </a:gridCol>
                <a:gridCol w="4514850">
                  <a:extLst>
                    <a:ext uri="{9D8B030D-6E8A-4147-A177-3AD203B41FA5}">
                      <a16:colId xmlns:a16="http://schemas.microsoft.com/office/drawing/2014/main" val="1528926789"/>
                    </a:ext>
                  </a:extLst>
                </a:gridCol>
                <a:gridCol w="4492295">
                  <a:extLst>
                    <a:ext uri="{9D8B030D-6E8A-4147-A177-3AD203B41FA5}">
                      <a16:colId xmlns:a16="http://schemas.microsoft.com/office/drawing/2014/main" val="1327706939"/>
                    </a:ext>
                  </a:extLst>
                </a:gridCol>
                <a:gridCol w="4365956">
                  <a:extLst>
                    <a:ext uri="{9D8B030D-6E8A-4147-A177-3AD203B41FA5}">
                      <a16:colId xmlns:a16="http://schemas.microsoft.com/office/drawing/2014/main" val="436920447"/>
                    </a:ext>
                  </a:extLst>
                </a:gridCol>
              </a:tblGrid>
              <a:tr h="8370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300" dirty="0"/>
                        <a:t>Hazard Ratio [95% CI]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Optic Neuritis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Transverse Myelitis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600" dirty="0"/>
                        <a:t>Neuralgia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Nausea, Hiccups, Vomiting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Loss of Sensation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Muscle Weakness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Bowel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Bladder Dysfunction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46147"/>
                  </a:ext>
                </a:extLst>
              </a:tr>
              <a:tr h="953305">
                <a:tc>
                  <a:txBody>
                    <a:bodyPr/>
                    <a:lstStyle/>
                    <a:p>
                      <a:r>
                        <a:rPr lang="en-US" sz="3300" dirty="0"/>
                        <a:t>Sex,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dirty="0"/>
                        <a:t>1.099 [0.82, 1.472]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dirty="0"/>
                        <a:t>0.675 [0.496, 0.917]*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dirty="0"/>
                        <a:t>1 [0.432, 2.313]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dirty="0"/>
                        <a:t>1.155 [0.844,1.581]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dirty="0"/>
                        <a:t>0.905 [0.684, 1.197]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dirty="0"/>
                        <a:t>0.968 [0.741, 1.265]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dirty="0"/>
                        <a:t>1.3 [0.947, 1.784]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dirty="0"/>
                        <a:t>1.055 [0.78, 1.426]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dirty="0"/>
                        <a:t>0.994 [0.723, 1.367]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23216"/>
                  </a:ext>
                </a:extLst>
              </a:tr>
              <a:tr h="3137961">
                <a:tc>
                  <a:txBody>
                    <a:bodyPr/>
                    <a:lstStyle/>
                    <a:p>
                      <a:r>
                        <a:rPr lang="en-US" sz="3300" dirty="0"/>
                        <a:t>Race (Reference White)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AI/AN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Asian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Black</a:t>
                      </a:r>
                    </a:p>
                    <a:p>
                      <a:pPr marL="1143000" marR="0" lvl="0" indent="-114300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300" dirty="0"/>
                        <a:t>NHPI</a:t>
                      </a:r>
                    </a:p>
                    <a:p>
                      <a:pPr marL="1143000" indent="-1143000">
                        <a:buFont typeface="Arial" panose="020B0604020202020204" pitchFamily="34" charset="0"/>
                        <a:buChar char="•"/>
                      </a:pPr>
                      <a:r>
                        <a:rPr lang="en-US" sz="3300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3300" dirty="0"/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1.209 [0.169, 8.642]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0.993 [0.506, 1.94] 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0.925 [0.699, 1.223]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2.515 [0.352, 17.98] 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1.153 [0.821, 1.619]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3300" dirty="0"/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1.68 [0.234, 12.047]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 0.641 [0.236, 1.742]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 1.216 [0.891, 1.659]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 0.007 [0, 1.52E+15]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 0.96 [0.622, 1.482]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3300" dirty="0"/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0.022 [0, 1.12E+13]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0.946 [0.127, 7.049]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0.965 [0.443, 2.1]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0.032 [0, 5.21E+18]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0.598 [0.177, 2.023]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3300" dirty="0"/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0.004 [0, 1.87E+10]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1.215 [0.639, 2.312]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0.766 [0.567, 1.036]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0.005 [0, 5.99E+14]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0.999 [0.696, 1.433]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3300" dirty="0"/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0.004 [0, 1.78E+10]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0.438 [0.162, 1.182]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1.083 [0.828, 1.416]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0.005 [0, 4.43E+14]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1.008 [0.706, 1.439]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3300" dirty="0"/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0.996 [0.139, 7.114]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 0.715 [0.335, 1.526]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1.247 [0.974, 1.597]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0.005 [0, 3.05E+14]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0.895 [0.626, 1.278]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3300" dirty="0"/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1.138 [0.159, 8.134]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0.659 [0.291, 1.491]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0.844 [0.636, 1.119]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0.005 [0, 4.26E+14]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0.789 [0.54, 1.153]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3300" dirty="0"/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2.796 [0.691, 11.304]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1.584 [0.876, 2.865]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1.055 [0.797, 1.397]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0.006 [0, 6.31E+14]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0.778 [0.519, 1.166]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3300" dirty="0"/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3.747 [0.925, 15.188]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1.21 [0.59, 2.484]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1.315 [0.983, 1.759]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0.006 [0, 1.05E+15]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3300" dirty="0"/>
                        <a:t>0.676 [0.419, 1.09]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149177"/>
                  </a:ext>
                </a:extLst>
              </a:tr>
            </a:tbl>
          </a:graphicData>
        </a:graphic>
      </p:graphicFrame>
      <p:graphicFrame>
        <p:nvGraphicFramePr>
          <p:cNvPr id="83" name="Table 40">
            <a:extLst>
              <a:ext uri="{FF2B5EF4-FFF2-40B4-BE49-F238E27FC236}">
                <a16:creationId xmlns:a16="http://schemas.microsoft.com/office/drawing/2014/main" id="{0344518B-6396-F90E-B8A2-2BAF754B1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072718"/>
              </p:ext>
            </p:extLst>
          </p:nvPr>
        </p:nvGraphicFramePr>
        <p:xfrm>
          <a:off x="32498605" y="4807536"/>
          <a:ext cx="18175921" cy="6667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749">
                  <a:extLst>
                    <a:ext uri="{9D8B030D-6E8A-4147-A177-3AD203B41FA5}">
                      <a16:colId xmlns:a16="http://schemas.microsoft.com/office/drawing/2014/main" val="1222267720"/>
                    </a:ext>
                  </a:extLst>
                </a:gridCol>
                <a:gridCol w="6734572">
                  <a:extLst>
                    <a:ext uri="{9D8B030D-6E8A-4147-A177-3AD203B41FA5}">
                      <a16:colId xmlns:a16="http://schemas.microsoft.com/office/drawing/2014/main" val="3733943104"/>
                    </a:ext>
                  </a:extLst>
                </a:gridCol>
                <a:gridCol w="6724600">
                  <a:extLst>
                    <a:ext uri="{9D8B030D-6E8A-4147-A177-3AD203B41FA5}">
                      <a16:colId xmlns:a16="http://schemas.microsoft.com/office/drawing/2014/main" val="2658365550"/>
                    </a:ext>
                  </a:extLst>
                </a:gridCol>
              </a:tblGrid>
              <a:tr h="1318377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Recorded Symptom Onset Prior to Diagnosis in Days (Median, [IQR])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Recorded Symptom Onset After Diagnosis in Days (Median, [IQR])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090980"/>
                  </a:ext>
                </a:extLst>
              </a:tr>
              <a:tr h="571156">
                <a:tc>
                  <a:txBody>
                    <a:bodyPr/>
                    <a:lstStyle/>
                    <a:p>
                      <a:r>
                        <a:rPr lang="en-US" sz="3300" dirty="0"/>
                        <a:t>Optic Neuritis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98 [26, 436]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64 [0, 420.25]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99188"/>
                  </a:ext>
                </a:extLst>
              </a:tr>
              <a:tr h="571156">
                <a:tc>
                  <a:txBody>
                    <a:bodyPr/>
                    <a:lstStyle/>
                    <a:p>
                      <a:r>
                        <a:rPr lang="en-US" sz="3300" dirty="0"/>
                        <a:t>Transverse Myelitis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64 [16, 337]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78 [1, 539.5]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6657"/>
                  </a:ext>
                </a:extLst>
              </a:tr>
              <a:tr h="571156">
                <a:tc>
                  <a:txBody>
                    <a:bodyPr/>
                    <a:lstStyle/>
                    <a:p>
                      <a:r>
                        <a:rPr lang="en-US" sz="3300" dirty="0"/>
                        <a:t>Neuralgia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101 [32, 496]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520 [127.5, 1176]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879182"/>
                  </a:ext>
                </a:extLst>
              </a:tr>
              <a:tr h="571156">
                <a:tc>
                  <a:txBody>
                    <a:bodyPr/>
                    <a:lstStyle/>
                    <a:p>
                      <a:r>
                        <a:rPr lang="en-US" sz="3300" dirty="0"/>
                        <a:t>Nausea, Hiccups, Vomiting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152 [28.75, 927]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308 [39, 801]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040582"/>
                  </a:ext>
                </a:extLst>
              </a:tr>
              <a:tr h="571156">
                <a:tc>
                  <a:txBody>
                    <a:bodyPr/>
                    <a:lstStyle/>
                    <a:p>
                      <a:r>
                        <a:rPr lang="en-US" sz="3300" dirty="0"/>
                        <a:t>Loss of Sensation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124 [27.25, 635]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217.5 [26, 654.75]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54894"/>
                  </a:ext>
                </a:extLst>
              </a:tr>
              <a:tr h="571156">
                <a:tc>
                  <a:txBody>
                    <a:bodyPr/>
                    <a:lstStyle/>
                    <a:p>
                      <a:r>
                        <a:rPr lang="en-US" sz="3300" dirty="0"/>
                        <a:t>Muscle Weakness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88 [15.75, 597]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196 [5.5, 654.5]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00625"/>
                  </a:ext>
                </a:extLst>
              </a:tr>
              <a:tr h="571156">
                <a:tc>
                  <a:txBody>
                    <a:bodyPr/>
                    <a:lstStyle/>
                    <a:p>
                      <a:r>
                        <a:rPr lang="en-US" sz="3300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202 [30, 628]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306.5 [62.25, 875]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02336"/>
                  </a:ext>
                </a:extLst>
              </a:tr>
              <a:tr h="571156">
                <a:tc>
                  <a:txBody>
                    <a:bodyPr/>
                    <a:lstStyle/>
                    <a:p>
                      <a:r>
                        <a:rPr lang="en-US" sz="3300" dirty="0"/>
                        <a:t>Bowel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139 [23, 662]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245 [17, 829.75]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36260"/>
                  </a:ext>
                </a:extLst>
              </a:tr>
              <a:tr h="571156">
                <a:tc>
                  <a:txBody>
                    <a:bodyPr/>
                    <a:lstStyle/>
                    <a:p>
                      <a:r>
                        <a:rPr lang="en-US" sz="3300" dirty="0"/>
                        <a:t>Bladder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86.5 [21, 300.75]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100 [3.75, 566.25]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731734"/>
                  </a:ext>
                </a:extLst>
              </a:tr>
            </a:tbl>
          </a:graphicData>
        </a:graphic>
      </p:graphicFrame>
      <p:sp>
        <p:nvSpPr>
          <p:cNvPr id="84" name="Rectangle 83">
            <a:extLst>
              <a:ext uri="{FF2B5EF4-FFF2-40B4-BE49-F238E27FC236}">
                <a16:creationId xmlns:a16="http://schemas.microsoft.com/office/drawing/2014/main" id="{A35CAB82-5A7C-5F74-DEB5-37836BB8F2C9}"/>
              </a:ext>
            </a:extLst>
          </p:cNvPr>
          <p:cNvSpPr/>
          <p:nvPr/>
        </p:nvSpPr>
        <p:spPr>
          <a:xfrm>
            <a:off x="3357947" y="23472574"/>
            <a:ext cx="47350922" cy="5133391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088D99F-7212-244A-C7CF-25DCED9A8846}"/>
              </a:ext>
            </a:extLst>
          </p:cNvPr>
          <p:cNvSpPr/>
          <p:nvPr/>
        </p:nvSpPr>
        <p:spPr>
          <a:xfrm>
            <a:off x="32502564" y="4790615"/>
            <a:ext cx="18175921" cy="6697849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C0083-E775-BBF3-E806-B0E156C0695A}"/>
              </a:ext>
            </a:extLst>
          </p:cNvPr>
          <p:cNvSpPr txBox="1"/>
          <p:nvPr/>
        </p:nvSpPr>
        <p:spPr>
          <a:xfrm>
            <a:off x="29711536" y="12735862"/>
            <a:ext cx="2179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Univariate Cox Hazard models show there is limited correlated demographic risk for recorded symptom onset after diagnosis (Table 1)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Females are less likely to have transverse myelitis onset after NMOSD diagnosis (Table 1)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More patients had a recorded symptom onset prior to diagnosis with the exclusion of neuralgia, fatigue, and bladder dysfunction (Figure 1)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IQR ranges for symptoms generally span more than a year (Table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C4511-BFAE-7526-B06E-2992C8EEEA87}"/>
              </a:ext>
            </a:extLst>
          </p:cNvPr>
          <p:cNvSpPr txBox="1"/>
          <p:nvPr/>
        </p:nvSpPr>
        <p:spPr>
          <a:xfrm>
            <a:off x="29462568" y="11734844"/>
            <a:ext cx="21246301" cy="1054839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Results Cont.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09D83-94A6-C7C3-6F22-E9B714ED46B6}"/>
              </a:ext>
            </a:extLst>
          </p:cNvPr>
          <p:cNvSpPr/>
          <p:nvPr/>
        </p:nvSpPr>
        <p:spPr>
          <a:xfrm>
            <a:off x="29462569" y="11710240"/>
            <a:ext cx="21246300" cy="5223412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F3007-FB01-45E9-650E-DFB32692084E}"/>
              </a:ext>
            </a:extLst>
          </p:cNvPr>
          <p:cNvSpPr txBox="1"/>
          <p:nvPr/>
        </p:nvSpPr>
        <p:spPr>
          <a:xfrm>
            <a:off x="15948976" y="4707332"/>
            <a:ext cx="13130730" cy="1015663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4AE178-0F69-2F25-4FEB-1778EBC43E0F}"/>
              </a:ext>
            </a:extLst>
          </p:cNvPr>
          <p:cNvSpPr/>
          <p:nvPr/>
        </p:nvSpPr>
        <p:spPr>
          <a:xfrm>
            <a:off x="15927665" y="4670669"/>
            <a:ext cx="13152041" cy="1052326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5884E7A-A9F2-DD47-3E2F-053EF2FABB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89777" y="7739137"/>
            <a:ext cx="11064240" cy="110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CCFD6C-D160-B45C-3736-8419ED792C99}"/>
              </a:ext>
            </a:extLst>
          </p:cNvPr>
          <p:cNvSpPr txBox="1">
            <a:spLocks/>
          </p:cNvSpPr>
          <p:nvPr/>
        </p:nvSpPr>
        <p:spPr>
          <a:xfrm>
            <a:off x="145328" y="23392654"/>
            <a:ext cx="34325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Table 1</a:t>
            </a:r>
            <a:r>
              <a:rPr lang="en-US" sz="2800" dirty="0"/>
              <a:t>: Cox Hazard Models to identify if biological sex or race/ethnicity are potential risk factors for specific NMOSD symptoms</a:t>
            </a:r>
          </a:p>
          <a:p>
            <a:endParaRPr lang="en-US" sz="2800" dirty="0"/>
          </a:p>
          <a:p>
            <a:r>
              <a:rPr lang="en-US" sz="2800" dirty="0"/>
              <a:t>*= p-value &lt; 0.05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653785-73D5-946A-5313-355F8C265500}"/>
              </a:ext>
            </a:extLst>
          </p:cNvPr>
          <p:cNvSpPr txBox="1">
            <a:spLocks/>
          </p:cNvSpPr>
          <p:nvPr/>
        </p:nvSpPr>
        <p:spPr>
          <a:xfrm>
            <a:off x="29506761" y="5053511"/>
            <a:ext cx="286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Table 2</a:t>
            </a:r>
            <a:r>
              <a:rPr lang="en-US" sz="2800" dirty="0"/>
              <a:t>: Number of days between symptom onset and NMOSD diagnosis </a:t>
            </a:r>
          </a:p>
        </p:txBody>
      </p:sp>
      <p:pic>
        <p:nvPicPr>
          <p:cNvPr id="20" name="Picture 19" descr="A graph of numbers and a number of patients&#10;&#10;Description automatically generated">
            <a:extLst>
              <a:ext uri="{FF2B5EF4-FFF2-40B4-BE49-F238E27FC236}">
                <a16:creationId xmlns:a16="http://schemas.microsoft.com/office/drawing/2014/main" id="{F32AA8C0-94DF-749D-5148-121F4DACAB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9644" y="7052145"/>
            <a:ext cx="13080063" cy="155230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1975F8-44C3-BED1-7977-B84DB5E39DFF}"/>
              </a:ext>
            </a:extLst>
          </p:cNvPr>
          <p:cNvSpPr txBox="1">
            <a:spLocks/>
          </p:cNvSpPr>
          <p:nvPr/>
        </p:nvSpPr>
        <p:spPr>
          <a:xfrm>
            <a:off x="15927665" y="6382354"/>
            <a:ext cx="1293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Figure 1</a:t>
            </a:r>
            <a:r>
              <a:rPr lang="en-US" sz="2800" dirty="0"/>
              <a:t>: number of patients with symptom onset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01EFBF3-2A28-EFBB-0871-EF79AA3DF8A3}"/>
              </a:ext>
            </a:extLst>
          </p:cNvPr>
          <p:cNvSpPr/>
          <p:nvPr/>
        </p:nvSpPr>
        <p:spPr>
          <a:xfrm>
            <a:off x="15948978" y="6945441"/>
            <a:ext cx="13130730" cy="15825612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F13EDA7-BB9F-9BCB-04D9-7EF1936958AA}"/>
              </a:ext>
            </a:extLst>
          </p:cNvPr>
          <p:cNvSpPr txBox="1">
            <a:spLocks noChangeAspect="1"/>
          </p:cNvSpPr>
          <p:nvPr/>
        </p:nvSpPr>
        <p:spPr>
          <a:xfrm>
            <a:off x="29462569" y="18363736"/>
            <a:ext cx="212119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Limitations of analysis: lack of provider information, lack of disease severity, dataset originates from an electronic health record system aggregated dataset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While optic neuritis and transverse myelitis are most investigated by neurologists and researchers, other NMOSD symptoms should be screened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Future research should be done to better quantify pre-diagnosis symptoms for accurate predictive modeling that allows neurologists to better predict an NMOSD diagnosis for early disease and symptomatic treatments</a:t>
            </a:r>
          </a:p>
        </p:txBody>
      </p:sp>
    </p:spTree>
    <p:extLst>
      <p:ext uri="{BB962C8B-B14F-4D97-AF65-F5344CB8AC3E}">
        <p14:creationId xmlns:p14="http://schemas.microsoft.com/office/powerpoint/2010/main" val="279156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C5EDA0-2773-FCB8-232A-FF655D0B4FCB}"/>
              </a:ext>
            </a:extLst>
          </p:cNvPr>
          <p:cNvSpPr txBox="1"/>
          <p:nvPr/>
        </p:nvSpPr>
        <p:spPr>
          <a:xfrm>
            <a:off x="906196" y="4664915"/>
            <a:ext cx="32034732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ICD-10-CM codes utilized for identifying symptoms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Optic Neuritis: H46, H46.9, H46.13, H46.10,  H46.11, H46.12, H46.1, H46.00, H46.8, H46.01, H46.02, H46.03, H46.0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Transverse Myelitis: G37.3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Neuralgia: M54.81, G50.0, G54.5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Nausea, Vomiting, Hiccups: R11.2, R11.0, R11, R06.6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Loss of Sensation: R20, R20.1, R20.2, G57.10, G57.11, G57.12, G57.1, R20.9, G57.13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Muscle Weakness: M62.81, R53.1, M62.00, M62.8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Fatigue: R53.82, R53.83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Bowel Dysfunction: R19.15, R19.11, R19.12, R19.4, R19.1, K56.1, K56.0, K59.00, K59.0, K59.09, K59.04, K59.01, K56.41, R15.0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Bladder Dysfunction: N31.9, N31, N31.8, N31.0, N31.1, N32.81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6F4E7-D47A-B010-3CA1-6B7FB6EB60E0}"/>
              </a:ext>
            </a:extLst>
          </p:cNvPr>
          <p:cNvSpPr txBox="1"/>
          <p:nvPr/>
        </p:nvSpPr>
        <p:spPr>
          <a:xfrm>
            <a:off x="778662" y="869317"/>
            <a:ext cx="32162267" cy="2215991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</a:rPr>
              <a:t>Supplement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4B4F-541E-2FCE-59CE-627BA944462F}"/>
              </a:ext>
            </a:extLst>
          </p:cNvPr>
          <p:cNvSpPr/>
          <p:nvPr/>
        </p:nvSpPr>
        <p:spPr>
          <a:xfrm>
            <a:off x="738836" y="869317"/>
            <a:ext cx="32202092" cy="2215991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B26C4-C74A-38A8-53D3-11A186F3C3BE}"/>
              </a:ext>
            </a:extLst>
          </p:cNvPr>
          <p:cNvSpPr txBox="1"/>
          <p:nvPr/>
        </p:nvSpPr>
        <p:spPr>
          <a:xfrm>
            <a:off x="778662" y="3606013"/>
            <a:ext cx="32162266" cy="1028422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ICD-10-CM Code Selection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1762B1-B90A-B39D-ABBD-297E7A5DEA48}"/>
              </a:ext>
            </a:extLst>
          </p:cNvPr>
          <p:cNvSpPr/>
          <p:nvPr/>
        </p:nvSpPr>
        <p:spPr>
          <a:xfrm>
            <a:off x="738836" y="3575533"/>
            <a:ext cx="32202092" cy="8568352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94F7D-7779-CB1B-071B-D5D60D73E658}"/>
              </a:ext>
            </a:extLst>
          </p:cNvPr>
          <p:cNvSpPr txBox="1"/>
          <p:nvPr/>
        </p:nvSpPr>
        <p:spPr>
          <a:xfrm>
            <a:off x="778662" y="12509155"/>
            <a:ext cx="12528442" cy="830997"/>
          </a:xfrm>
          <a:prstGeom prst="rect">
            <a:avLst/>
          </a:prstGeom>
          <a:solidFill>
            <a:srgbClr val="003262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Acknowledgements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DB6A1-F685-F44A-0E48-CC443F0A7EA2}"/>
              </a:ext>
            </a:extLst>
          </p:cNvPr>
          <p:cNvSpPr txBox="1"/>
          <p:nvPr/>
        </p:nvSpPr>
        <p:spPr>
          <a:xfrm>
            <a:off x="778664" y="13201471"/>
            <a:ext cx="13427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Funding was provided by the </a:t>
            </a:r>
            <a:r>
              <a:rPr lang="en-US" sz="3600" dirty="0" err="1"/>
              <a:t>Sumaira</a:t>
            </a:r>
            <a:r>
              <a:rPr lang="en-US" sz="3600" dirty="0"/>
              <a:t> Foundation Spark Grant and Berkeley Student Opportunity Fund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912DB7-DE85-D821-27B0-962AA7D158B4}"/>
              </a:ext>
            </a:extLst>
          </p:cNvPr>
          <p:cNvSpPr/>
          <p:nvPr/>
        </p:nvSpPr>
        <p:spPr>
          <a:xfrm>
            <a:off x="778662" y="12485860"/>
            <a:ext cx="12528442" cy="1915940"/>
          </a:xfrm>
          <a:prstGeom prst="rect">
            <a:avLst/>
          </a:prstGeom>
          <a:noFill/>
          <a:ln w="79375">
            <a:solidFill>
              <a:srgbClr val="FDB5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997</TotalTime>
  <Words>1180</Words>
  <Application>Microsoft Macintosh PowerPoint</Application>
  <PresentationFormat>Custom</PresentationFormat>
  <Paragraphs>156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abigailsorenson@gmail.com</dc:creator>
  <cp:lastModifiedBy>abigailsorenson@gmail.com</cp:lastModifiedBy>
  <cp:revision>20</cp:revision>
  <dcterms:created xsi:type="dcterms:W3CDTF">2024-03-09T07:43:20Z</dcterms:created>
  <dcterms:modified xsi:type="dcterms:W3CDTF">2024-04-03T17:28:25Z</dcterms:modified>
</cp:coreProperties>
</file>