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67B470-FB0A-2B7B-F403-576B0786AA37}" name="Ka-Ho Wong" initials="KW" userId="S::u0691676@umail.utah.edu::2b0456fe-ac49-431a-93d6-ac0fe6b38c21" providerId="AD"/>
  <p188:author id="{802C90CA-5048-2641-8F1F-B1F51AB9D0ED}" name="abigailsorenson@gmail.com" initials="a" userId="959c1b4c8fd5af0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62"/>
    <a:srgbClr val="FDB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4673"/>
  </p:normalViewPr>
  <p:slideViewPr>
    <p:cSldViewPr snapToGrid="0">
      <p:cViewPr>
        <p:scale>
          <a:sx n="21" d="100"/>
          <a:sy n="21" d="100"/>
        </p:scale>
        <p:origin x="204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EED50-727B-BF47-8C53-4C684A2C37BA}" type="datetimeFigureOut">
              <a:rPr lang="en-US" smtClean="0"/>
              <a:t>4/3/24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AF42D-027A-164F-AB63-D4FE183F8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6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AF42D-027A-164F-AB63-D4FE183F8D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2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9C77-69E4-564D-BDCF-EFC1D1F3222F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B94-0C72-C445-961F-B59FBF4D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7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9C77-69E4-564D-BDCF-EFC1D1F3222F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B94-0C72-C445-961F-B59FBF4D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7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9C77-69E4-564D-BDCF-EFC1D1F3222F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B94-0C72-C445-961F-B59FBF4D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9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9C77-69E4-564D-BDCF-EFC1D1F3222F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B94-0C72-C445-961F-B59FBF4D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6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9C77-69E4-564D-BDCF-EFC1D1F3222F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B94-0C72-C445-961F-B59FBF4D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3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9C77-69E4-564D-BDCF-EFC1D1F3222F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B94-0C72-C445-961F-B59FBF4D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8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9C77-69E4-564D-BDCF-EFC1D1F3222F}" type="datetimeFigureOut">
              <a:rPr lang="en-US" smtClean="0"/>
              <a:t>4/3/24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B94-0C72-C445-961F-B59FBF4D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4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9C77-69E4-564D-BDCF-EFC1D1F3222F}" type="datetimeFigureOut">
              <a:rPr lang="en-US" smtClean="0"/>
              <a:t>4/3/24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B94-0C72-C445-961F-B59FBF4D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9C77-69E4-564D-BDCF-EFC1D1F3222F}" type="datetimeFigureOut">
              <a:rPr lang="en-US" smtClean="0"/>
              <a:t>4/3/24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B94-0C72-C445-961F-B59FBF4D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1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9C77-69E4-564D-BDCF-EFC1D1F3222F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B94-0C72-C445-961F-B59FBF4D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8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9C77-69E4-564D-BDCF-EFC1D1F3222F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B94-0C72-C445-961F-B59FBF4D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9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E9C77-69E4-564D-BDCF-EFC1D1F3222F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3EB94-0C72-C445-961F-B59FBF4D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aph of a patient population&#10;&#10;Description automatically generated">
            <a:extLst>
              <a:ext uri="{FF2B5EF4-FFF2-40B4-BE49-F238E27FC236}">
                <a16:creationId xmlns:a16="http://schemas.microsoft.com/office/drawing/2014/main" id="{AECB22C2-FCD2-F6CC-8948-963FF1083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2084" y="4790591"/>
            <a:ext cx="13390987" cy="89158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2DCA68E-7472-81D2-984E-7E02D13753C2}"/>
              </a:ext>
            </a:extLst>
          </p:cNvPr>
          <p:cNvSpPr txBox="1"/>
          <p:nvPr/>
        </p:nvSpPr>
        <p:spPr>
          <a:xfrm>
            <a:off x="4862629" y="0"/>
            <a:ext cx="41021933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80" b="1" dirty="0">
                <a:solidFill>
                  <a:srgbClr val="000000"/>
                </a:solidFill>
                <a:latin typeface="Arial" panose="020B0604020202020204" pitchFamily="34" charset="0"/>
              </a:rPr>
              <a:t>Comparison of Depression and Anxiety in Neuromyelitis Optica Spectrum Disease and Multiple Sclerosis Patients: Analysis of two National Datasets</a:t>
            </a:r>
            <a:endParaRPr lang="en-US" sz="588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F03FF3-E372-4E3A-D4B9-4779AEB23916}"/>
              </a:ext>
            </a:extLst>
          </p:cNvPr>
          <p:cNvSpPr txBox="1"/>
          <p:nvPr/>
        </p:nvSpPr>
        <p:spPr>
          <a:xfrm>
            <a:off x="7993261" y="1853902"/>
            <a:ext cx="3521987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Abigail H. Sorenson</a:t>
            </a:r>
            <a:r>
              <a:rPr lang="en-US" sz="472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1,3</a:t>
            </a:r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Esther Zeng</a:t>
            </a:r>
            <a:r>
              <a:rPr lang="en-US" sz="472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1,3</a:t>
            </a:r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72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Heewon</a:t>
            </a:r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Hwang</a:t>
            </a:r>
            <a:r>
              <a:rPr lang="en-US" sz="472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Tammy L. Smith MD, PhD</a:t>
            </a:r>
            <a:r>
              <a:rPr lang="en-US" sz="472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3,4,5</a:t>
            </a:r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Melissa Wright MD</a:t>
            </a:r>
            <a:r>
              <a:rPr lang="en-US" sz="472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Aditi Sharma MD</a:t>
            </a:r>
            <a:r>
              <a:rPr lang="en-US" sz="472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Trieste Francis BS</a:t>
            </a:r>
            <a:r>
              <a:rPr lang="en-US" sz="472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John Rose MD</a:t>
            </a:r>
            <a:r>
              <a:rPr lang="en-US" sz="472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3,4</a:t>
            </a:r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Ka-Ho Wong MBA</a:t>
            </a:r>
            <a:r>
              <a:rPr lang="en-US" sz="472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Stacey L. Clardy MD, PhD</a:t>
            </a:r>
            <a:r>
              <a:rPr lang="en-US" sz="472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3,4</a:t>
            </a:r>
            <a:endParaRPr lang="en-US" sz="472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534FCB-D92E-279E-30D1-3C7893B48296}"/>
              </a:ext>
            </a:extLst>
          </p:cNvPr>
          <p:cNvSpPr txBox="1"/>
          <p:nvPr/>
        </p:nvSpPr>
        <p:spPr>
          <a:xfrm>
            <a:off x="11466733" y="3399901"/>
            <a:ext cx="28272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University of California-Berkeley, Berkeley CA, USA   2. Division of biostatistics, University of Utah, Salt Lake City UT, USA. 3. Department of Neurology, University of Utah, Salt Lake City UT, USA.  4. George E.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Wahlen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Department of Veterans Affairs Medical Center, Salt Lake City, UT.  5. ARUP Laboratories, Salt Lake City, UT</a:t>
            </a:r>
          </a:p>
        </p:txBody>
      </p:sp>
      <p:pic>
        <p:nvPicPr>
          <p:cNvPr id="38" name="Picture 4" descr="Tier 1 Graphc Standards: Foundation for Brand Maintenance and Evolution">
            <a:extLst>
              <a:ext uri="{FF2B5EF4-FFF2-40B4-BE49-F238E27FC236}">
                <a16:creationId xmlns:a16="http://schemas.microsoft.com/office/drawing/2014/main" id="{4AAD403C-185E-04B3-D403-B2BAEFCD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261" y="992630"/>
            <a:ext cx="3529853" cy="352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A586DE5-626C-D72C-93C0-61B9E8F60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7095" y="1054879"/>
            <a:ext cx="3474720" cy="3477285"/>
          </a:xfrm>
          <a:prstGeom prst="rect">
            <a:avLst/>
          </a:prstGeom>
        </p:spPr>
      </p:pic>
      <p:pic>
        <p:nvPicPr>
          <p:cNvPr id="46" name="Picture 45" descr="A logo of a brain&#10;&#10;Description automatically generated">
            <a:extLst>
              <a:ext uri="{FF2B5EF4-FFF2-40B4-BE49-F238E27FC236}">
                <a16:creationId xmlns:a16="http://schemas.microsoft.com/office/drawing/2014/main" id="{696D2BAD-01E9-97DB-B9BE-BA9B8DD37C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30231" y="181889"/>
            <a:ext cx="3477163" cy="3374136"/>
          </a:xfrm>
          <a:prstGeom prst="rect">
            <a:avLst/>
          </a:prstGeom>
        </p:spPr>
      </p:pic>
      <p:pic>
        <p:nvPicPr>
          <p:cNvPr id="47" name="Picture 46" descr="A logo of a university&#10;&#10;Description automatically generated">
            <a:extLst>
              <a:ext uri="{FF2B5EF4-FFF2-40B4-BE49-F238E27FC236}">
                <a16:creationId xmlns:a16="http://schemas.microsoft.com/office/drawing/2014/main" id="{080FF194-6310-2D41-476A-3919E5789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761" y="181889"/>
            <a:ext cx="4000500" cy="40005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0946528-E9E6-1E99-A748-86CAA94B49E1}"/>
              </a:ext>
            </a:extLst>
          </p:cNvPr>
          <p:cNvSpPr txBox="1"/>
          <p:nvPr/>
        </p:nvSpPr>
        <p:spPr>
          <a:xfrm>
            <a:off x="279072" y="12440153"/>
            <a:ext cx="14947350" cy="1028422"/>
          </a:xfrm>
          <a:prstGeom prst="rect">
            <a:avLst/>
          </a:prstGeom>
          <a:solidFill>
            <a:srgbClr val="003262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5125E67-2BD1-AF74-1771-AAB85B289263}"/>
              </a:ext>
            </a:extLst>
          </p:cNvPr>
          <p:cNvSpPr txBox="1"/>
          <p:nvPr/>
        </p:nvSpPr>
        <p:spPr>
          <a:xfrm>
            <a:off x="270483" y="4782886"/>
            <a:ext cx="14955938" cy="1030901"/>
          </a:xfrm>
          <a:prstGeom prst="rect">
            <a:avLst/>
          </a:prstGeom>
          <a:solidFill>
            <a:srgbClr val="003262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A4C8789-596D-F141-A710-AF8457F63BB7}"/>
              </a:ext>
            </a:extLst>
          </p:cNvPr>
          <p:cNvSpPr txBox="1">
            <a:spLocks/>
          </p:cNvSpPr>
          <p:nvPr/>
        </p:nvSpPr>
        <p:spPr>
          <a:xfrm>
            <a:off x="270482" y="13468575"/>
            <a:ext cx="149961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Ascertain frequency of depression and anxiety in NMOSD and MS patients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Compare demographics between MS and NMOSD depression and anxiety patients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Investigate potential risk factors for depression and anxiety in NMOSD and MS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6F103D7-6553-FE64-D13B-58D6DF30EF56}"/>
              </a:ext>
            </a:extLst>
          </p:cNvPr>
          <p:cNvSpPr txBox="1">
            <a:spLocks noChangeAspect="1"/>
          </p:cNvSpPr>
          <p:nvPr/>
        </p:nvSpPr>
        <p:spPr>
          <a:xfrm>
            <a:off x="289591" y="5843283"/>
            <a:ext cx="14996160" cy="61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Neuromyelitis Optica Spectrum Disorder (NMOSD)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(~0.5–4/100,000</a:t>
            </a:r>
            <a:r>
              <a:rPr lang="en-US" sz="44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and </a:t>
            </a:r>
            <a:r>
              <a:rPr lang="en-US" sz="4400" dirty="0"/>
              <a:t>Multiple Sclerosis (MS)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(35.9/100,000</a:t>
            </a:r>
            <a:r>
              <a:rPr lang="en-US" sz="44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are both neurological demyelinating diseases</a:t>
            </a:r>
          </a:p>
          <a:p>
            <a:pPr marL="685800" indent="-6858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Dearth of l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iterature comparing anxiety and depression for 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NMOSD patients</a:t>
            </a:r>
            <a:endParaRPr lang="en-US" sz="4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Increased prevalence of depression and anxiety are well documented in progressive illnesses</a:t>
            </a:r>
            <a:r>
              <a:rPr lang="en-US" sz="44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4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literature there is a 13.1% depression prevalence in primary care patients</a:t>
            </a:r>
            <a:r>
              <a:rPr lang="en-US" sz="44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4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A46DA04-0FDF-57E3-F36E-B96A451960D8}"/>
              </a:ext>
            </a:extLst>
          </p:cNvPr>
          <p:cNvSpPr/>
          <p:nvPr/>
        </p:nvSpPr>
        <p:spPr>
          <a:xfrm>
            <a:off x="238792" y="12402014"/>
            <a:ext cx="14987629" cy="5221545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E05C56A-D7FB-6175-C188-2D6D9C017756}"/>
              </a:ext>
            </a:extLst>
          </p:cNvPr>
          <p:cNvSpPr/>
          <p:nvPr/>
        </p:nvSpPr>
        <p:spPr>
          <a:xfrm>
            <a:off x="238792" y="4743255"/>
            <a:ext cx="14987629" cy="7286338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F1B5100-70B6-BD1A-837C-08C39A0CF717}"/>
              </a:ext>
            </a:extLst>
          </p:cNvPr>
          <p:cNvSpPr txBox="1"/>
          <p:nvPr/>
        </p:nvSpPr>
        <p:spPr>
          <a:xfrm>
            <a:off x="33302170" y="23656918"/>
            <a:ext cx="17605224" cy="1015663"/>
          </a:xfrm>
          <a:prstGeom prst="rect">
            <a:avLst/>
          </a:prstGeom>
          <a:solidFill>
            <a:srgbClr val="003262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Discussion  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344A1AF-EAD7-0C2C-7AD0-91302F7F0566}"/>
              </a:ext>
            </a:extLst>
          </p:cNvPr>
          <p:cNvSpPr txBox="1">
            <a:spLocks noChangeAspect="1"/>
          </p:cNvSpPr>
          <p:nvPr/>
        </p:nvSpPr>
        <p:spPr>
          <a:xfrm>
            <a:off x="33359204" y="24574739"/>
            <a:ext cx="179202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Limitations of analysis: lack of clinician and disease severity information, datasets originate from an EHR derived database from structure data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lower odds ration in racial minorities race could be due to underdiagnosis or under examination of marginalized communities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Anxiety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and depression should be considered for symptomatic treatment in MS and NMOSD populations given their increased prevalence</a:t>
            </a:r>
            <a:endParaRPr lang="en-US" sz="44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2B4BC9C-4DE5-67A1-0339-35E0AEFFEAE8}"/>
              </a:ext>
            </a:extLst>
          </p:cNvPr>
          <p:cNvSpPr txBox="1"/>
          <p:nvPr/>
        </p:nvSpPr>
        <p:spPr>
          <a:xfrm>
            <a:off x="265611" y="18097587"/>
            <a:ext cx="14992444" cy="1015663"/>
          </a:xfrm>
          <a:prstGeom prst="rect">
            <a:avLst/>
          </a:prstGeom>
          <a:solidFill>
            <a:srgbClr val="003262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960CEE1-8BF1-57CD-2ED5-478FFAB00F90}"/>
              </a:ext>
            </a:extLst>
          </p:cNvPr>
          <p:cNvSpPr txBox="1">
            <a:spLocks/>
          </p:cNvSpPr>
          <p:nvPr/>
        </p:nvSpPr>
        <p:spPr>
          <a:xfrm>
            <a:off x="365103" y="19137363"/>
            <a:ext cx="14996160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</a:t>
            </a:r>
            <a:r>
              <a:rPr lang="en-US" sz="4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analysis study with NMOSD and MS de-identified aggregate datasets obtained from </a:t>
            </a:r>
            <a:r>
              <a:rPr lang="en-US" sz="44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TriNetX</a:t>
            </a:r>
            <a:endParaRPr lang="en-US" sz="4400" b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TriNetX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global research network covering 68 US hospital systems which provides access to clinical patient data</a:t>
            </a:r>
            <a:endParaRPr lang="en-US" sz="4400" i="0" u="none" strike="noStrik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4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sets have dates restricted 10/29/1978 – 07/20/2022</a:t>
            </a:r>
          </a:p>
          <a:p>
            <a:pPr marL="685800" indent="-6858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increase specificity patients who had less than three NMOSD ICD-10-CM (G36.0) or MS ICD-10-CM (G35) code entries were removed</a:t>
            </a:r>
          </a:p>
          <a:p>
            <a:pPr marL="685800" indent="-6858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ICD-10-CM codes corresponding to 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" action="ppaction://hlinkshowjump?jump=nextslide"/>
              </a:rPr>
              <a:t>anxiety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" action="ppaction://hlinkshowjump?jump=nextslide"/>
              </a:rPr>
              <a:t>depression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were used to identify anxiety and depression patients</a:t>
            </a:r>
            <a:endParaRPr lang="en-US" sz="4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Preformed multivariate logistic regression models to determine demographic odds ratios for developing anxiety or depression as an MS or NMOSD patient</a:t>
            </a:r>
            <a:endParaRPr lang="en-US" sz="4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3695F86-D735-6F02-35D2-E1F5695A5D9B}"/>
              </a:ext>
            </a:extLst>
          </p:cNvPr>
          <p:cNvSpPr/>
          <p:nvPr/>
        </p:nvSpPr>
        <p:spPr>
          <a:xfrm>
            <a:off x="230260" y="18062707"/>
            <a:ext cx="14996161" cy="9896694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664D937C-460F-7E28-6250-2A24593E5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048986"/>
              </p:ext>
            </p:extLst>
          </p:nvPr>
        </p:nvGraphicFramePr>
        <p:xfrm>
          <a:off x="15931842" y="22135068"/>
          <a:ext cx="16543462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4464">
                  <a:extLst>
                    <a:ext uri="{9D8B030D-6E8A-4147-A177-3AD203B41FA5}">
                      <a16:colId xmlns:a16="http://schemas.microsoft.com/office/drawing/2014/main" val="1752058892"/>
                    </a:ext>
                  </a:extLst>
                </a:gridCol>
                <a:gridCol w="5680710">
                  <a:extLst>
                    <a:ext uri="{9D8B030D-6E8A-4147-A177-3AD203B41FA5}">
                      <a16:colId xmlns:a16="http://schemas.microsoft.com/office/drawing/2014/main" val="2784741856"/>
                    </a:ext>
                  </a:extLst>
                </a:gridCol>
                <a:gridCol w="6568288">
                  <a:extLst>
                    <a:ext uri="{9D8B030D-6E8A-4147-A177-3AD203B41FA5}">
                      <a16:colId xmlns:a16="http://schemas.microsoft.com/office/drawing/2014/main" val="436920447"/>
                    </a:ext>
                  </a:extLst>
                </a:gridCol>
              </a:tblGrid>
              <a:tr h="327122">
                <a:tc>
                  <a:txBody>
                    <a:bodyPr/>
                    <a:lstStyle/>
                    <a:p>
                      <a:r>
                        <a:rPr lang="en-US" sz="3300" dirty="0"/>
                        <a:t>Odds Ratio [95% CI]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MS Cohort Anxiety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NMOSD Cohort Anxiety Diagnosis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946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300" dirty="0"/>
                        <a:t>Depression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8.83 [8.611, 9.061] </a:t>
                      </a:r>
                      <a:r>
                        <a:rPr lang="en-US" sz="3300" dirty="0"/>
                        <a:t>***</a:t>
                      </a:r>
                      <a:endParaRPr lang="en-US" sz="33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>
                          <a:solidFill>
                            <a:schemeClr val="tx1"/>
                          </a:solidFill>
                        </a:rPr>
                        <a:t>9.878 </a:t>
                      </a:r>
                      <a:r>
                        <a:rPr lang="en-US" sz="3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[7.822, 21.478] </a:t>
                      </a:r>
                      <a:r>
                        <a:rPr lang="en-US" sz="3300" dirty="0"/>
                        <a:t>***</a:t>
                      </a:r>
                      <a:endParaRPr lang="en-US" sz="3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985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3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0.961 </a:t>
                      </a:r>
                      <a:r>
                        <a:rPr lang="en-US" sz="3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[0.961, 0.962] </a:t>
                      </a:r>
                      <a:r>
                        <a:rPr lang="en-US" sz="3300" dirty="0"/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0.967 </a:t>
                      </a:r>
                      <a:r>
                        <a:rPr lang="en-US" sz="3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[0.961, 0.969] </a:t>
                      </a:r>
                      <a:r>
                        <a:rPr lang="en-US" sz="3300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80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300" dirty="0"/>
                        <a:t>Sex (Reference Male)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  <a:p>
                      <a:r>
                        <a:rPr lang="en-US" sz="3300" dirty="0"/>
                        <a:t>1.486 </a:t>
                      </a:r>
                      <a:r>
                        <a:rPr lang="en-US" sz="3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[1.446, 1.528] </a:t>
                      </a:r>
                      <a:r>
                        <a:rPr lang="en-US" sz="3300" dirty="0"/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  <a:p>
                      <a:r>
                        <a:rPr lang="en-US" sz="3300" dirty="0"/>
                        <a:t>0.909 </a:t>
                      </a:r>
                      <a:r>
                        <a:rPr lang="en-US" sz="3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[0.723, 1.145] </a:t>
                      </a:r>
                      <a:endParaRPr lang="en-US" sz="3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12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300" dirty="0"/>
                        <a:t>Race (Reference White)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AI/AN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Asian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Black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Unknown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HN/PI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3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1.074 [0.835, 1.383] </a:t>
                      </a:r>
                      <a:endParaRPr lang="en-US" sz="33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3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0.449 </a:t>
                      </a:r>
                      <a:r>
                        <a:rPr lang="en-US" sz="3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[0.42, 0.593] </a:t>
                      </a:r>
                      <a:r>
                        <a:rPr lang="en-US" sz="3300" dirty="0"/>
                        <a:t>***</a:t>
                      </a:r>
                      <a:endParaRPr lang="en-US" sz="33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0.599 [0.576, 0.623] </a:t>
                      </a:r>
                      <a:r>
                        <a:rPr lang="en-US" sz="3300" dirty="0"/>
                        <a:t>***</a:t>
                      </a:r>
                      <a:endParaRPr lang="en-US" sz="33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0.664 [0.64, 0.688] </a:t>
                      </a:r>
                      <a:r>
                        <a:rPr lang="en-US" sz="3300" dirty="0"/>
                        <a:t>***</a:t>
                      </a:r>
                      <a:endParaRPr lang="en-US" sz="33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3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0.865 </a:t>
                      </a:r>
                      <a:r>
                        <a:rPr lang="en-US" sz="3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[0.507, 1.477] </a:t>
                      </a:r>
                      <a:endParaRPr lang="en-US" sz="3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0.704 </a:t>
                      </a:r>
                      <a:r>
                        <a:rPr lang="en-US" sz="3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[0.123, 4.019] </a:t>
                      </a:r>
                      <a:endParaRPr lang="en-US" sz="330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0.398 </a:t>
                      </a:r>
                      <a:r>
                        <a:rPr lang="en-US" sz="3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[0.187, 0.848] </a:t>
                      </a:r>
                      <a:r>
                        <a:rPr lang="en-US" sz="3300" dirty="0"/>
                        <a:t>*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0.592 </a:t>
                      </a:r>
                      <a:r>
                        <a:rPr lang="en-US" sz="3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[0.462, 0.76] </a:t>
                      </a:r>
                      <a:r>
                        <a:rPr lang="en-US" sz="3300" dirty="0"/>
                        <a:t>***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0.385 </a:t>
                      </a:r>
                      <a:r>
                        <a:rPr lang="en-US" sz="3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[0.266, 0.557] </a:t>
                      </a:r>
                      <a:r>
                        <a:rPr lang="en-US" sz="3300" dirty="0"/>
                        <a:t>***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3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149177"/>
                  </a:ext>
                </a:extLst>
              </a:tr>
            </a:tbl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0637B715-8CF0-FF9E-279C-CF0B21C8259E}"/>
              </a:ext>
            </a:extLst>
          </p:cNvPr>
          <p:cNvSpPr/>
          <p:nvPr/>
        </p:nvSpPr>
        <p:spPr>
          <a:xfrm>
            <a:off x="15900209" y="22105161"/>
            <a:ext cx="16576655" cy="6064947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5" name="Table 44">
            <a:extLst>
              <a:ext uri="{FF2B5EF4-FFF2-40B4-BE49-F238E27FC236}">
                <a16:creationId xmlns:a16="http://schemas.microsoft.com/office/drawing/2014/main" id="{C6DE9F1F-7F87-B143-2BB6-EE9736826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837693"/>
              </p:ext>
            </p:extLst>
          </p:nvPr>
        </p:nvGraphicFramePr>
        <p:xfrm>
          <a:off x="15907961" y="14769560"/>
          <a:ext cx="16553276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956">
                  <a:extLst>
                    <a:ext uri="{9D8B030D-6E8A-4147-A177-3AD203B41FA5}">
                      <a16:colId xmlns:a16="http://schemas.microsoft.com/office/drawing/2014/main" val="406908850"/>
                    </a:ext>
                  </a:extLst>
                </a:gridCol>
                <a:gridCol w="5521800">
                  <a:extLst>
                    <a:ext uri="{9D8B030D-6E8A-4147-A177-3AD203B41FA5}">
                      <a16:colId xmlns:a16="http://schemas.microsoft.com/office/drawing/2014/main" val="3530205966"/>
                    </a:ext>
                  </a:extLst>
                </a:gridCol>
                <a:gridCol w="6682520">
                  <a:extLst>
                    <a:ext uri="{9D8B030D-6E8A-4147-A177-3AD203B41FA5}">
                      <a16:colId xmlns:a16="http://schemas.microsoft.com/office/drawing/2014/main" val="298133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300" dirty="0"/>
                        <a:t>Odds Ratio [95% CI]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MS Cohort Depression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NMOSD Cohort Depression Diagnosis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58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300" dirty="0"/>
                        <a:t>Anxiety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6.423 [6.271, 6.58] </a:t>
                      </a:r>
                      <a:r>
                        <a:rPr lang="en-US" sz="3300" dirty="0"/>
                        <a:t>**</a:t>
                      </a:r>
                      <a:r>
                        <a:rPr lang="en-US" sz="33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3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6.809 [5.479, 8.466] 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73864"/>
                  </a:ext>
                </a:extLst>
              </a:tr>
              <a:tr h="314030">
                <a:tc>
                  <a:txBody>
                    <a:bodyPr/>
                    <a:lstStyle/>
                    <a:p>
                      <a:r>
                        <a:rPr lang="en-US" sz="33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0.982 [0.981, 0.982] 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0.981 [0.977, 0.984] 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11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300" dirty="0"/>
                        <a:t>Sex (Reference Male)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  <a:p>
                      <a:r>
                        <a:rPr lang="en-US" sz="3300" dirty="0"/>
                        <a:t>0.776 [0.757, 0.795] 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  <a:p>
                      <a:r>
                        <a:rPr lang="en-US" sz="3300" dirty="0"/>
                        <a:t>0.575 [0.466, 0.709] 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87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300" dirty="0"/>
                        <a:t>Race (Reference White)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AI/AN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Asian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Black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Unknown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HN/PI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endParaRPr lang="en-US" sz="33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0.813 [</a:t>
                      </a:r>
                      <a:r>
                        <a:rPr lang="en-US" sz="3300" dirty="0"/>
                        <a:t>0.64, 1.031</a:t>
                      </a:r>
                      <a:r>
                        <a:rPr lang="en-US" sz="3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3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0.444 [</a:t>
                      </a:r>
                      <a:r>
                        <a:rPr lang="en-US" sz="3300" dirty="0"/>
                        <a:t>0.379, 0.521</a:t>
                      </a:r>
                      <a:r>
                        <a:rPr lang="en-US" sz="33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en-US" sz="3300" dirty="0"/>
                        <a:t>***</a:t>
                      </a:r>
                      <a:endParaRPr lang="en-US" sz="33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3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0.79 [</a:t>
                      </a:r>
                      <a:r>
                        <a:rPr lang="en-US" sz="3300" dirty="0"/>
                        <a:t>0.763, 0.819</a:t>
                      </a:r>
                      <a:r>
                        <a:rPr lang="en-US" sz="33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en-US" sz="3300" dirty="0"/>
                        <a:t>**</a:t>
                      </a:r>
                      <a:endParaRPr lang="en-US" sz="33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3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0.677 [</a:t>
                      </a:r>
                      <a:r>
                        <a:rPr lang="en-US" sz="3300" dirty="0"/>
                        <a:t>0.655, 0.7</a:t>
                      </a:r>
                      <a:r>
                        <a:rPr lang="en-US" sz="33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 *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3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0.606 [</a:t>
                      </a:r>
                      <a:r>
                        <a:rPr lang="en-US" sz="3300" dirty="0"/>
                        <a:t>0.37, 0.995</a:t>
                      </a:r>
                      <a:r>
                        <a:rPr lang="en-US" sz="33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en-US" sz="3300" dirty="0"/>
                        <a:t>***</a:t>
                      </a:r>
                      <a:endParaRPr lang="en-US" sz="33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1.781 [0.352, 8.998]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0.4 [0.201, 0.799] **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0.715 [0.569, 0.897] **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0.637 [0.467, 0.869] 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059363"/>
                  </a:ext>
                </a:extLst>
              </a:tr>
            </a:tbl>
          </a:graphicData>
        </a:graphic>
      </p:graphicFrame>
      <p:sp>
        <p:nvSpPr>
          <p:cNvPr id="76" name="Rectangle 75">
            <a:extLst>
              <a:ext uri="{FF2B5EF4-FFF2-40B4-BE49-F238E27FC236}">
                <a16:creationId xmlns:a16="http://schemas.microsoft.com/office/drawing/2014/main" id="{6D86D2FC-697F-C78B-5023-15FA6214B4B0}"/>
              </a:ext>
            </a:extLst>
          </p:cNvPr>
          <p:cNvSpPr/>
          <p:nvPr/>
        </p:nvSpPr>
        <p:spPr>
          <a:xfrm>
            <a:off x="15907960" y="14769561"/>
            <a:ext cx="16568904" cy="6613586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D109D6F-03AE-9AD3-1DAA-060831758122}"/>
              </a:ext>
            </a:extLst>
          </p:cNvPr>
          <p:cNvSpPr/>
          <p:nvPr/>
        </p:nvSpPr>
        <p:spPr>
          <a:xfrm>
            <a:off x="33258786" y="23620097"/>
            <a:ext cx="17648608" cy="5109626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1FA8D-8D37-326F-FC6E-AE3B522F931C}"/>
              </a:ext>
            </a:extLst>
          </p:cNvPr>
          <p:cNvSpPr txBox="1"/>
          <p:nvPr/>
        </p:nvSpPr>
        <p:spPr>
          <a:xfrm>
            <a:off x="15900209" y="4743255"/>
            <a:ext cx="17880336" cy="1015663"/>
          </a:xfrm>
          <a:prstGeom prst="rect">
            <a:avLst/>
          </a:prstGeom>
          <a:solidFill>
            <a:srgbClr val="003262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Results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C2B509-016B-5F0C-4A3B-4361A101C514}"/>
              </a:ext>
            </a:extLst>
          </p:cNvPr>
          <p:cNvSpPr/>
          <p:nvPr/>
        </p:nvSpPr>
        <p:spPr>
          <a:xfrm>
            <a:off x="15911836" y="4743255"/>
            <a:ext cx="17900342" cy="1047749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53D3A-A893-3419-FEB5-BC237DE97655}"/>
              </a:ext>
            </a:extLst>
          </p:cNvPr>
          <p:cNvSpPr txBox="1">
            <a:spLocks/>
          </p:cNvSpPr>
          <p:nvPr/>
        </p:nvSpPr>
        <p:spPr>
          <a:xfrm>
            <a:off x="33302170" y="15238466"/>
            <a:ext cx="17784821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" action="ppaction://hlinkshowjump?jump=nextslide"/>
              </a:rPr>
              <a:t>Chi-squared</a:t>
            </a:r>
            <a:r>
              <a:rPr lang="en-US" sz="4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values confirms MS and NMOSD anxiety and depression distribution differences are not by random chance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Depression and anxiety have similar demographic breakdowns in MS and NMOSD cohorts (Table 1)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Logistic models show low odds in racial minorities for reported anxiety and depression (Table 2 &amp; 3)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Depression or anxiety increases risk of developing the other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(Table 2 &amp; 3)  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Males are less likely to develop anxiety and depression in MS and NMOSD cohorts (Table 2 &amp; 3)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NMOSD and MS cohorts have higher depression and anxiety prevalence rates than the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TriNetX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population (anxiety: 9.08%, depression: 7.4%) (Figure 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DFA92-3EFB-E39B-BB56-D115F7517C03}"/>
              </a:ext>
            </a:extLst>
          </p:cNvPr>
          <p:cNvSpPr txBox="1"/>
          <p:nvPr/>
        </p:nvSpPr>
        <p:spPr>
          <a:xfrm>
            <a:off x="33258785" y="14344535"/>
            <a:ext cx="17648608" cy="1015663"/>
          </a:xfrm>
          <a:prstGeom prst="rect">
            <a:avLst/>
          </a:prstGeom>
          <a:solidFill>
            <a:srgbClr val="003262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Results Cont. 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B8750-045C-EE8D-2678-49ECEBD1D549}"/>
              </a:ext>
            </a:extLst>
          </p:cNvPr>
          <p:cNvSpPr/>
          <p:nvPr/>
        </p:nvSpPr>
        <p:spPr>
          <a:xfrm>
            <a:off x="33258786" y="14344535"/>
            <a:ext cx="17648608" cy="9032981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B210CDAA-888F-827E-77DE-AAC87B167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810535"/>
              </p:ext>
            </p:extLst>
          </p:nvPr>
        </p:nvGraphicFramePr>
        <p:xfrm>
          <a:off x="15963927" y="6660079"/>
          <a:ext cx="17848251" cy="7371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5160">
                  <a:extLst>
                    <a:ext uri="{9D8B030D-6E8A-4147-A177-3AD203B41FA5}">
                      <a16:colId xmlns:a16="http://schemas.microsoft.com/office/drawing/2014/main" val="787033688"/>
                    </a:ext>
                  </a:extLst>
                </a:gridCol>
                <a:gridCol w="3740727">
                  <a:extLst>
                    <a:ext uri="{9D8B030D-6E8A-4147-A177-3AD203B41FA5}">
                      <a16:colId xmlns:a16="http://schemas.microsoft.com/office/drawing/2014/main" val="653000832"/>
                    </a:ext>
                  </a:extLst>
                </a:gridCol>
                <a:gridCol w="3602182">
                  <a:extLst>
                    <a:ext uri="{9D8B030D-6E8A-4147-A177-3AD203B41FA5}">
                      <a16:colId xmlns:a16="http://schemas.microsoft.com/office/drawing/2014/main" val="4293397937"/>
                    </a:ext>
                  </a:extLst>
                </a:gridCol>
                <a:gridCol w="3394363">
                  <a:extLst>
                    <a:ext uri="{9D8B030D-6E8A-4147-A177-3AD203B41FA5}">
                      <a16:colId xmlns:a16="http://schemas.microsoft.com/office/drawing/2014/main" val="1051188746"/>
                    </a:ext>
                  </a:extLst>
                </a:gridCol>
                <a:gridCol w="3255819">
                  <a:extLst>
                    <a:ext uri="{9D8B030D-6E8A-4147-A177-3AD203B41FA5}">
                      <a16:colId xmlns:a16="http://schemas.microsoft.com/office/drawing/2014/main" val="1232043509"/>
                    </a:ext>
                  </a:extLst>
                </a:gridCol>
              </a:tblGrid>
              <a:tr h="617845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MS (n = 163,619)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NMOSD (n = 2350)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635546"/>
                  </a:ext>
                </a:extLst>
              </a:tr>
              <a:tr h="1118006">
                <a:tc>
                  <a:txBody>
                    <a:bodyPr/>
                    <a:lstStyle/>
                    <a:p>
                      <a:endParaRPr lang="en-US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b="1" dirty="0"/>
                        <a:t>Depression </a:t>
                      </a:r>
                    </a:p>
                    <a:p>
                      <a:r>
                        <a:rPr lang="en-US" sz="3500" b="1" dirty="0"/>
                        <a:t>52325 (31.98%)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b="1" dirty="0"/>
                        <a:t>Anxiety </a:t>
                      </a:r>
                    </a:p>
                    <a:p>
                      <a:r>
                        <a:rPr lang="en-US" sz="3500" b="1" dirty="0"/>
                        <a:t>45095 (27.56%)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b="1" dirty="0"/>
                        <a:t>Depression </a:t>
                      </a:r>
                    </a:p>
                    <a:p>
                      <a:r>
                        <a:rPr lang="en-US" sz="3500" b="1" dirty="0"/>
                        <a:t>586 (24.94%)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b="1" dirty="0"/>
                        <a:t>Anxiety </a:t>
                      </a:r>
                    </a:p>
                    <a:p>
                      <a:r>
                        <a:rPr lang="en-US" sz="3500" b="1" dirty="0"/>
                        <a:t>527 (22.43%)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723747"/>
                  </a:ext>
                </a:extLst>
              </a:tr>
              <a:tr h="628491">
                <a:tc>
                  <a:txBody>
                    <a:bodyPr/>
                    <a:lstStyle/>
                    <a:p>
                      <a:r>
                        <a:rPr lang="en-US" sz="3300" dirty="0"/>
                        <a:t>Sex (Female, n(%))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41067 (78.48)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3631 (80.5)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468 (79.86)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421 (79.89)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879711"/>
                  </a:ext>
                </a:extLst>
              </a:tr>
              <a:tr h="3662517">
                <a:tc>
                  <a:txBody>
                    <a:bodyPr/>
                    <a:lstStyle/>
                    <a:p>
                      <a:r>
                        <a:rPr lang="en-US" sz="3300" dirty="0"/>
                        <a:t>Race n(%)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White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AI/AN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HN/PI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Asian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Black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38885 (74.31)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136 (0.26)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27 (0.05)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224 (0.53)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6151 (11.75)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6902 (13.19)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344336 (76.14)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132 (0.29)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27 (0.06)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207 (0.46) 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4737 (10.51)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5656 (12.54)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322 (54.94)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3 (0.51)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endParaRPr lang="en-US" sz="3300" dirty="0"/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11 (1.88)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179 (30.55)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71 (12.12)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311 (59.01)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2 (0.38)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endParaRPr lang="en-US" sz="3300" dirty="0"/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10 (1.9)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154 (29.22)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50 (9.49)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920738"/>
                  </a:ext>
                </a:extLst>
              </a:tr>
              <a:tr h="1282080">
                <a:tc>
                  <a:txBody>
                    <a:bodyPr/>
                    <a:lstStyle/>
                    <a:p>
                      <a:r>
                        <a:rPr lang="en-US" sz="3300" dirty="0"/>
                        <a:t>Age at First Diagnosis (Median, [IQR] ) </a:t>
                      </a:r>
                      <a:endParaRPr lang="en-US" sz="33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50 [39, 60]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/>
                        <a:t>48 [38, 59]</a:t>
                      </a:r>
                    </a:p>
                    <a:p>
                      <a:endParaRPr lang="en-US" sz="3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45 [32, 58]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42 [29, 55]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9797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F0E7053-4FDF-E52C-3154-EC953F027451}"/>
              </a:ext>
            </a:extLst>
          </p:cNvPr>
          <p:cNvSpPr/>
          <p:nvPr/>
        </p:nvSpPr>
        <p:spPr>
          <a:xfrm>
            <a:off x="15931842" y="6627992"/>
            <a:ext cx="17880336" cy="7371407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2E11CA-6C6D-87E0-9A90-91A23A81DA2A}"/>
              </a:ext>
            </a:extLst>
          </p:cNvPr>
          <p:cNvSpPr txBox="1">
            <a:spLocks/>
          </p:cNvSpPr>
          <p:nvPr/>
        </p:nvSpPr>
        <p:spPr>
          <a:xfrm>
            <a:off x="18652284" y="28213197"/>
            <a:ext cx="11157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p-value &lt; 0.05 *			p-value &lt; 0.01 *			p-value &lt; 0.0001 ***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9BFB67-AD43-D12C-542D-03C000A150D5}"/>
              </a:ext>
            </a:extLst>
          </p:cNvPr>
          <p:cNvSpPr txBox="1"/>
          <p:nvPr/>
        </p:nvSpPr>
        <p:spPr>
          <a:xfrm>
            <a:off x="36629108" y="13216387"/>
            <a:ext cx="19050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3840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MS (n=163,619)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B13B29-A0D5-9243-5B7E-C9F604F5BDF3}"/>
              </a:ext>
            </a:extLst>
          </p:cNvPr>
          <p:cNvSpPr txBox="1"/>
          <p:nvPr/>
        </p:nvSpPr>
        <p:spPr>
          <a:xfrm>
            <a:off x="43316803" y="13216387"/>
            <a:ext cx="306925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3840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No MS or NMOSD Diagnosis </a:t>
            </a:r>
          </a:p>
          <a:p>
            <a:pPr marL="0" marR="0" lvl="0" indent="0" algn="l" defTabSz="3840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(n=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124,010,065</a:t>
            </a:r>
            <a:r>
              <a:rPr lang="en-US" sz="2000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69D9F8-39C8-860B-31C5-15B9C95BA320}"/>
              </a:ext>
            </a:extLst>
          </p:cNvPr>
          <p:cNvSpPr txBox="1"/>
          <p:nvPr/>
        </p:nvSpPr>
        <p:spPr>
          <a:xfrm>
            <a:off x="39676429" y="13360191"/>
            <a:ext cx="3069250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3840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pPr marL="0" marR="0" lvl="0" indent="0" algn="l" defTabSz="3840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Patient Population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14C598-F0BA-CC10-D4CC-1531C7B3AC2E}"/>
              </a:ext>
            </a:extLst>
          </p:cNvPr>
          <p:cNvSpPr txBox="1"/>
          <p:nvPr/>
        </p:nvSpPr>
        <p:spPr>
          <a:xfrm>
            <a:off x="40115323" y="13217665"/>
            <a:ext cx="20592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NMOSD (n=2350)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987C5-17E1-698B-E43C-D3161AD9A18A}"/>
              </a:ext>
            </a:extLst>
          </p:cNvPr>
          <p:cNvSpPr/>
          <p:nvPr/>
        </p:nvSpPr>
        <p:spPr>
          <a:xfrm>
            <a:off x="34402754" y="4743255"/>
            <a:ext cx="13626240" cy="9309433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DA1C0-2555-641C-6E1C-A38237E0B46B}"/>
              </a:ext>
            </a:extLst>
          </p:cNvPr>
          <p:cNvSpPr txBox="1">
            <a:spLocks noChangeAspect="1"/>
          </p:cNvSpPr>
          <p:nvPr/>
        </p:nvSpPr>
        <p:spPr>
          <a:xfrm>
            <a:off x="15907960" y="6096909"/>
            <a:ext cx="1499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Table 1</a:t>
            </a:r>
            <a:r>
              <a:rPr lang="en-US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Demographics of Identified Patients</a:t>
            </a: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819C26-D161-7653-EC38-4A05BBF7FEA7}"/>
              </a:ext>
            </a:extLst>
          </p:cNvPr>
          <p:cNvSpPr txBox="1">
            <a:spLocks noChangeAspect="1"/>
          </p:cNvSpPr>
          <p:nvPr/>
        </p:nvSpPr>
        <p:spPr>
          <a:xfrm>
            <a:off x="15900209" y="14258407"/>
            <a:ext cx="1499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Table 2</a:t>
            </a:r>
            <a:r>
              <a:rPr lang="en-US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Logistic regression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odels of demographic odds for being diagnosed with depression  </a:t>
            </a: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FC2273-6636-14C0-D886-901A54E072FE}"/>
              </a:ext>
            </a:extLst>
          </p:cNvPr>
          <p:cNvSpPr txBox="1">
            <a:spLocks noChangeAspect="1"/>
          </p:cNvSpPr>
          <p:nvPr/>
        </p:nvSpPr>
        <p:spPr>
          <a:xfrm>
            <a:off x="15907960" y="21603985"/>
            <a:ext cx="1499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Table 3</a:t>
            </a:r>
            <a:r>
              <a:rPr lang="en-US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Logistic regression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odels of demographic odds for being diagnosed with anxiety  </a:t>
            </a: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0E4941-7877-ADB4-9846-8C09B1890E97}"/>
              </a:ext>
            </a:extLst>
          </p:cNvPr>
          <p:cNvSpPr txBox="1">
            <a:spLocks/>
          </p:cNvSpPr>
          <p:nvPr/>
        </p:nvSpPr>
        <p:spPr>
          <a:xfrm>
            <a:off x="48145734" y="4743255"/>
            <a:ext cx="27616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Figure 1</a:t>
            </a:r>
            <a:r>
              <a:rPr lang="en-US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Percent of a patient population with a depression or anxiety diagnosis</a:t>
            </a: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8F1808-F96A-BB19-5151-44A7468D27F0}"/>
              </a:ext>
            </a:extLst>
          </p:cNvPr>
          <p:cNvSpPr txBox="1">
            <a:spLocks/>
          </p:cNvSpPr>
          <p:nvPr/>
        </p:nvSpPr>
        <p:spPr>
          <a:xfrm>
            <a:off x="44944909" y="10665424"/>
            <a:ext cx="1009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9.08%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AC2175-E561-E758-B780-D899BE1EA213}"/>
              </a:ext>
            </a:extLst>
          </p:cNvPr>
          <p:cNvSpPr txBox="1">
            <a:spLocks/>
          </p:cNvSpPr>
          <p:nvPr/>
        </p:nvSpPr>
        <p:spPr>
          <a:xfrm>
            <a:off x="43647599" y="11103292"/>
            <a:ext cx="1009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7.4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3F111D-2FBC-E498-4E51-4C606995259C}"/>
              </a:ext>
            </a:extLst>
          </p:cNvPr>
          <p:cNvSpPr txBox="1">
            <a:spLocks/>
          </p:cNvSpPr>
          <p:nvPr/>
        </p:nvSpPr>
        <p:spPr>
          <a:xfrm>
            <a:off x="39931859" y="6947472"/>
            <a:ext cx="115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24.94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F2AD27-3FE5-754C-BE30-DEFE2B9B6E70}"/>
              </a:ext>
            </a:extLst>
          </p:cNvPr>
          <p:cNvSpPr txBox="1">
            <a:spLocks/>
          </p:cNvSpPr>
          <p:nvPr/>
        </p:nvSpPr>
        <p:spPr>
          <a:xfrm>
            <a:off x="41326284" y="7529904"/>
            <a:ext cx="1156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22.43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D8FAF0-5AF6-D915-EC06-DF4994D659C4}"/>
              </a:ext>
            </a:extLst>
          </p:cNvPr>
          <p:cNvSpPr txBox="1">
            <a:spLocks/>
          </p:cNvSpPr>
          <p:nvPr/>
        </p:nvSpPr>
        <p:spPr>
          <a:xfrm>
            <a:off x="36342705" y="5294714"/>
            <a:ext cx="110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31.98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FBAEC6-07D3-9760-D6BC-CB10D7A89F65}"/>
              </a:ext>
            </a:extLst>
          </p:cNvPr>
          <p:cNvSpPr txBox="1">
            <a:spLocks/>
          </p:cNvSpPr>
          <p:nvPr/>
        </p:nvSpPr>
        <p:spPr>
          <a:xfrm>
            <a:off x="37762950" y="6327217"/>
            <a:ext cx="115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27.56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10010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1">
            <a:extLst>
              <a:ext uri="{FF2B5EF4-FFF2-40B4-BE49-F238E27FC236}">
                <a16:creationId xmlns:a16="http://schemas.microsoft.com/office/drawing/2014/main" id="{66CAB2C9-34D9-0148-F1C1-213504B15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18919"/>
              </p:ext>
            </p:extLst>
          </p:nvPr>
        </p:nvGraphicFramePr>
        <p:xfrm>
          <a:off x="20911496" y="4761884"/>
          <a:ext cx="1150700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088">
                  <a:extLst>
                    <a:ext uri="{9D8B030D-6E8A-4147-A177-3AD203B41FA5}">
                      <a16:colId xmlns:a16="http://schemas.microsoft.com/office/drawing/2014/main" val="3703048724"/>
                    </a:ext>
                  </a:extLst>
                </a:gridCol>
                <a:gridCol w="3062177">
                  <a:extLst>
                    <a:ext uri="{9D8B030D-6E8A-4147-A177-3AD203B41FA5}">
                      <a16:colId xmlns:a16="http://schemas.microsoft.com/office/drawing/2014/main" val="813987376"/>
                    </a:ext>
                  </a:extLst>
                </a:gridCol>
                <a:gridCol w="3508743">
                  <a:extLst>
                    <a:ext uri="{9D8B030D-6E8A-4147-A177-3AD203B41FA5}">
                      <a16:colId xmlns:a16="http://schemas.microsoft.com/office/drawing/2014/main" val="2263188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6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χ2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 = 52.9264 </a:t>
                      </a:r>
                    </a:p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(p &lt;0.00001)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MS (n=163619)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NMOSD (n=2350)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041339"/>
                  </a:ext>
                </a:extLst>
              </a:tr>
              <a:tr h="376449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Depression Diagnosis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52325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586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64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No Depression Diagnosis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111294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1764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996387"/>
                  </a:ext>
                </a:extLst>
              </a:tr>
            </a:tbl>
          </a:graphicData>
        </a:graphic>
      </p:graphicFrame>
      <p:graphicFrame>
        <p:nvGraphicFramePr>
          <p:cNvPr id="3" name="Table 21">
            <a:extLst>
              <a:ext uri="{FF2B5EF4-FFF2-40B4-BE49-F238E27FC236}">
                <a16:creationId xmlns:a16="http://schemas.microsoft.com/office/drawing/2014/main" id="{60A1809B-9E14-0DEE-44A3-8961BAD14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069652"/>
              </p:ext>
            </p:extLst>
          </p:nvPr>
        </p:nvGraphicFramePr>
        <p:xfrm>
          <a:off x="21277838" y="7452422"/>
          <a:ext cx="1081414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342">
                  <a:extLst>
                    <a:ext uri="{9D8B030D-6E8A-4147-A177-3AD203B41FA5}">
                      <a16:colId xmlns:a16="http://schemas.microsoft.com/office/drawing/2014/main" val="3703048724"/>
                    </a:ext>
                  </a:extLst>
                </a:gridCol>
                <a:gridCol w="3133505">
                  <a:extLst>
                    <a:ext uri="{9D8B030D-6E8A-4147-A177-3AD203B41FA5}">
                      <a16:colId xmlns:a16="http://schemas.microsoft.com/office/drawing/2014/main" val="813987376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2631884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χ2</a:t>
                      </a:r>
                      <a:r>
                        <a:rPr lang="en-US" sz="3600" dirty="0"/>
                        <a:t> = 30.6532 </a:t>
                      </a:r>
                    </a:p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(p &lt;0.00001)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MS (n=163619)</a:t>
                      </a:r>
                    </a:p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NMOSD (n=2350)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041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Anxiety Diagnosis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45095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527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64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No Anxiety Diagnosis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118524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1823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9963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ADB3BDB-870C-0917-CA94-E1C4D6F42E27}"/>
              </a:ext>
            </a:extLst>
          </p:cNvPr>
          <p:cNvSpPr txBox="1"/>
          <p:nvPr/>
        </p:nvSpPr>
        <p:spPr>
          <a:xfrm>
            <a:off x="20665711" y="10110302"/>
            <a:ext cx="122470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Using the Chi-squared distribution table both </a:t>
            </a:r>
            <a:r>
              <a:rPr lang="el-GR" sz="4000" dirty="0"/>
              <a:t>χ2 </a:t>
            </a:r>
            <a:r>
              <a:rPr lang="en-US" sz="4000" dirty="0"/>
              <a:t>values are greater than the critical value 10.828 which has the corresponding probability of &lt; 0.001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This confirms a difference in distributions between the MS and NMOSD patients for anxiety and depression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4F7A8C-E5C5-7401-FA6C-01E6769EA3D2}"/>
              </a:ext>
            </a:extLst>
          </p:cNvPr>
          <p:cNvSpPr txBox="1"/>
          <p:nvPr/>
        </p:nvSpPr>
        <p:spPr>
          <a:xfrm>
            <a:off x="778662" y="4706999"/>
            <a:ext cx="192838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ICD-10-CM codes used to identify anxiety and depression diagnoses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Depression: F33, F33.0, F33.1, F33.2, F33.3, F33.4, F33.40, F33.41, F33.42, F33.8, F33.9, F32.A, F32.8, F32.9, F32.89, F32.0, F32.1, F33.3, F32.5 , F33.42, F32.4, F32.2, F32.3, Z13.31, F43.21, F34.1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Anxiety: F41.9, F41.8, F41.1, F43.22, F41, F43.23, F06.4, F41.3, F41.0, F45.21, F40-F48, F40.10</a:t>
            </a:r>
          </a:p>
          <a:p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742AB9-D94C-A539-8F48-21D0D2B227C3}"/>
              </a:ext>
            </a:extLst>
          </p:cNvPr>
          <p:cNvSpPr txBox="1"/>
          <p:nvPr/>
        </p:nvSpPr>
        <p:spPr>
          <a:xfrm>
            <a:off x="778662" y="869317"/>
            <a:ext cx="32162267" cy="2215991"/>
          </a:xfrm>
          <a:prstGeom prst="rect">
            <a:avLst/>
          </a:prstGeom>
          <a:solidFill>
            <a:srgbClr val="003262"/>
          </a:solidFill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1"/>
                </a:solidFill>
              </a:rPr>
              <a:t>Supplement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DA314A-6E6D-95B1-1058-11F9B53C2B14}"/>
              </a:ext>
            </a:extLst>
          </p:cNvPr>
          <p:cNvSpPr txBox="1"/>
          <p:nvPr/>
        </p:nvSpPr>
        <p:spPr>
          <a:xfrm>
            <a:off x="20733697" y="3603244"/>
            <a:ext cx="12207231" cy="1028422"/>
          </a:xfrm>
          <a:prstGeom prst="rect">
            <a:avLst/>
          </a:prstGeom>
          <a:solidFill>
            <a:srgbClr val="003262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Chi–squared Results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E88A6B-D6B9-47B7-E7EA-8493D35D2163}"/>
              </a:ext>
            </a:extLst>
          </p:cNvPr>
          <p:cNvSpPr/>
          <p:nvPr/>
        </p:nvSpPr>
        <p:spPr>
          <a:xfrm>
            <a:off x="738836" y="869317"/>
            <a:ext cx="32202092" cy="2215991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F9EACC-8AA7-A3EC-34CD-E4D237A99BF0}"/>
              </a:ext>
            </a:extLst>
          </p:cNvPr>
          <p:cNvSpPr/>
          <p:nvPr/>
        </p:nvSpPr>
        <p:spPr>
          <a:xfrm>
            <a:off x="20693872" y="3575533"/>
            <a:ext cx="12247056" cy="9828965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6E58E-E01D-2A21-0DFE-730E8703B4F2}"/>
              </a:ext>
            </a:extLst>
          </p:cNvPr>
          <p:cNvSpPr txBox="1"/>
          <p:nvPr/>
        </p:nvSpPr>
        <p:spPr>
          <a:xfrm>
            <a:off x="778662" y="3606013"/>
            <a:ext cx="19283891" cy="1028422"/>
          </a:xfrm>
          <a:prstGeom prst="rect">
            <a:avLst/>
          </a:prstGeom>
          <a:solidFill>
            <a:srgbClr val="003262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ICD-10-CM Code Selection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67D3AB-1C3D-A8A5-4416-F8CC2F1C0394}"/>
              </a:ext>
            </a:extLst>
          </p:cNvPr>
          <p:cNvSpPr/>
          <p:nvPr/>
        </p:nvSpPr>
        <p:spPr>
          <a:xfrm>
            <a:off x="738836" y="3575533"/>
            <a:ext cx="19323717" cy="7129727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0B3452-18E0-B97E-F1DA-8CF001DC15C5}"/>
              </a:ext>
            </a:extLst>
          </p:cNvPr>
          <p:cNvSpPr txBox="1"/>
          <p:nvPr/>
        </p:nvSpPr>
        <p:spPr>
          <a:xfrm>
            <a:off x="738836" y="11245699"/>
            <a:ext cx="16700179" cy="784830"/>
          </a:xfrm>
          <a:prstGeom prst="rect">
            <a:avLst/>
          </a:prstGeom>
          <a:solidFill>
            <a:srgbClr val="003262"/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83D7E4-F9A3-2AB2-5516-BAA8693339D3}"/>
              </a:ext>
            </a:extLst>
          </p:cNvPr>
          <p:cNvSpPr txBox="1"/>
          <p:nvPr/>
        </p:nvSpPr>
        <p:spPr>
          <a:xfrm>
            <a:off x="738836" y="12036105"/>
            <a:ext cx="17071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0" dirty="0"/>
              <a:t>Funding was provided by the </a:t>
            </a:r>
            <a:r>
              <a:rPr lang="en-US" sz="3150" dirty="0" err="1"/>
              <a:t>Sumaira</a:t>
            </a:r>
            <a:r>
              <a:rPr lang="en-US" sz="3150" dirty="0"/>
              <a:t> Foundation Spark Grant and Berkeley Student Opportunity Fund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C15FBA-BE92-04CA-3EEF-B81435C2FAA8}"/>
              </a:ext>
            </a:extLst>
          </p:cNvPr>
          <p:cNvSpPr/>
          <p:nvPr/>
        </p:nvSpPr>
        <p:spPr>
          <a:xfrm>
            <a:off x="738836" y="11224734"/>
            <a:ext cx="16700178" cy="1442048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2D5B7F-5B0A-3FCA-D375-D0B17D684DE7}"/>
              </a:ext>
            </a:extLst>
          </p:cNvPr>
          <p:cNvSpPr txBox="1"/>
          <p:nvPr/>
        </p:nvSpPr>
        <p:spPr>
          <a:xfrm>
            <a:off x="818488" y="14894458"/>
            <a:ext cx="31992336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Hor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JY,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Asgari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N, Nakashima I, Broadley SA,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Leite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MI,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Kissani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N, Jacob A,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Marignier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R,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Weinshenker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BG, Paul F,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Pittock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SJ, Palace J,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Wingerchuk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DM,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Behne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JM,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Yeaman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MR,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Fujihara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K. Epidemiology of Neuromyelitis Optica Spectrum Disorder and Its Prevalence and Incidence Worldwide. Front Neurol. 2020 Jun 26;11:501.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: 10.3389/fneur.2020.00501. PMID: 32670177; PMCID: PMC7332882.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Walton C, King R,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Rechtman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L, Kaye W,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Leray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E,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Marrie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RA, Robertson N, La Rocca N,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Uitdehaag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B, van der Mei I,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Wallin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M,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Helme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Angood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Napier C,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Rijke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N,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Baneke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P. Rising prevalence of multiple sclerosis worldwide: Insights from the Atlas of MS, third edition.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Mult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Scler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. 2020 Dec;26(14):1816-1821.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: 10.1177/1352458520970841.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Epub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2020 Nov 11. PMID: 33174475; PMCID: PMC7720355.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Uhlenbusch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N,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Löwe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B,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Härter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M, Schramm C,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Weiler-Normann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C,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Depping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MK. Depression and anxiety in patients with different rare chronic diseases: A cross-sectional study.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PLoS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One. 2019 Feb 20;14(2):e0211343.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: 10.1371/journal.pone.0211343. PMID: 30785907; PMCID: PMC6382125.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Jackson JL,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Kuriyama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A, Bernstein J,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Demchuk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C. Depression in Primary Care, 2010-2018. Am J Med. 2022 Dec;135(12):1505-1508.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: 10.1016/j.amjmed.2022.06.022.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Epub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2022 Jul 22. PMID: 35878693.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F2C47-C0A2-096C-1A26-57C1906F2F2A}"/>
              </a:ext>
            </a:extLst>
          </p:cNvPr>
          <p:cNvSpPr txBox="1"/>
          <p:nvPr/>
        </p:nvSpPr>
        <p:spPr>
          <a:xfrm>
            <a:off x="818488" y="13793472"/>
            <a:ext cx="32094279" cy="1028422"/>
          </a:xfrm>
          <a:prstGeom prst="rect">
            <a:avLst/>
          </a:prstGeom>
          <a:solidFill>
            <a:srgbClr val="003262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290816-65E0-5EB2-D41B-5E196AF59B03}"/>
              </a:ext>
            </a:extLst>
          </p:cNvPr>
          <p:cNvSpPr/>
          <p:nvPr/>
        </p:nvSpPr>
        <p:spPr>
          <a:xfrm>
            <a:off x="778662" y="13762992"/>
            <a:ext cx="32134105" cy="8671991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52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5843</TotalTime>
  <Words>1580</Words>
  <Application>Microsoft Macintosh PowerPoint</Application>
  <PresentationFormat>Custom</PresentationFormat>
  <Paragraphs>203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abigailsorenson@gmail.com</dc:creator>
  <cp:lastModifiedBy>abigailsorenson@gmail.com</cp:lastModifiedBy>
  <cp:revision>49</cp:revision>
  <dcterms:created xsi:type="dcterms:W3CDTF">2024-02-13T18:19:05Z</dcterms:created>
  <dcterms:modified xsi:type="dcterms:W3CDTF">2024-04-03T17:42:17Z</dcterms:modified>
</cp:coreProperties>
</file>