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8" r:id="rId2"/>
  </p:sldIdLst>
  <p:sldSz cx="51206400" cy="32918400"/>
  <p:notesSz cx="9296400" cy="14782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Majersik" initials="J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7A4"/>
    <a:srgbClr val="EE807B"/>
    <a:srgbClr val="F5C3C2"/>
    <a:srgbClr val="E64135"/>
    <a:srgbClr val="A22017"/>
    <a:srgbClr val="D63C30"/>
    <a:srgbClr val="C1352A"/>
    <a:srgbClr val="FFCCCC"/>
    <a:srgbClr val="CC99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 autoAdjust="0"/>
    <p:restoredTop sz="95102" autoAdjust="0"/>
  </p:normalViewPr>
  <p:slideViewPr>
    <p:cSldViewPr snapToGrid="0">
      <p:cViewPr>
        <p:scale>
          <a:sx n="26" d="100"/>
          <a:sy n="26" d="100"/>
        </p:scale>
        <p:origin x="1392" y="104"/>
      </p:cViewPr>
      <p:guideLst>
        <p:guide orient="horz" pos="10368"/>
        <p:guide pos="1612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31" d="100"/>
          <a:sy n="31" d="100"/>
        </p:scale>
        <p:origin x="28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trevorwright\Library\Mobile%20Documents\com~apple~CloudDocs\Melissa\Posters\NMOS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trevorwright\Library\Mobile%20Documents\com~apple~CloudDocs\Melissa\Posters\NMOS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trevorwright\Library\Mobile%20Documents\com~apple~CloudDocs\Melissa\Posters\NMOS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14856600341712E-2"/>
          <c:y val="0.11112263376595446"/>
          <c:w val="0.56180227673617467"/>
          <c:h val="0.82849140464510218"/>
        </c:manualLayout>
      </c:layout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E8-4245-B27C-CC9F67A117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E8-4245-B27C-CC9F67A117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E8-4245-B27C-CC9F67A117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E8-4245-B27C-CC9F67A117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9E8-4245-B27C-CC9F67A1177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9E8-4245-B27C-CC9F67A1177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9E8-4245-B27C-CC9F67A1177C}"/>
              </c:ext>
            </c:extLst>
          </c:dPt>
          <c:dLbls>
            <c:dLbl>
              <c:idx val="0"/>
              <c:layout>
                <c:manualLayout>
                  <c:x val="1.4843027802895255E-4"/>
                  <c:y val="-3.290683185448688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E8-4245-B27C-CC9F67A1177C}"/>
                </c:ext>
              </c:extLst>
            </c:dLbl>
            <c:dLbl>
              <c:idx val="1"/>
              <c:layout>
                <c:manualLayout>
                  <c:x val="8.8836755119868355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E8-4245-B27C-CC9F67A1177C}"/>
                </c:ext>
              </c:extLst>
            </c:dLbl>
            <c:dLbl>
              <c:idx val="2"/>
              <c:layout>
                <c:manualLayout>
                  <c:x val="2.5159434855796664E-2"/>
                  <c:y val="7.615926089077053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E8-4245-B27C-CC9F67A1177C}"/>
                </c:ext>
              </c:extLst>
            </c:dLbl>
            <c:dLbl>
              <c:idx val="3"/>
              <c:layout>
                <c:manualLayout>
                  <c:x val="-1.759638868298383E-2"/>
                  <c:y val="6.12320344247829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E8-4245-B27C-CC9F67A1177C}"/>
                </c:ext>
              </c:extLst>
            </c:dLbl>
            <c:dLbl>
              <c:idx val="4"/>
              <c:layout>
                <c:manualLayout>
                  <c:x val="-0.18159227363602373"/>
                  <c:y val="-0.1231972309677360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E8-4245-B27C-CC9F67A1177C}"/>
                </c:ext>
              </c:extLst>
            </c:dLbl>
            <c:dLbl>
              <c:idx val="5"/>
              <c:layout>
                <c:manualLayout>
                  <c:x val="0.17465192638528201"/>
                  <c:y val="-8.537341751931491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E8-4245-B27C-CC9F67A1177C}"/>
                </c:ext>
              </c:extLst>
            </c:dLbl>
            <c:dLbl>
              <c:idx val="6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89E8-4245-B27C-CC9F67A1177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'age counts'!$F$3:$F$8</c:f>
              <c:strCache>
                <c:ptCount val="6"/>
                <c:pt idx="0">
                  <c:v>Age &lt; 11</c:v>
                </c:pt>
                <c:pt idx="1">
                  <c:v>Age 11-17</c:v>
                </c:pt>
                <c:pt idx="2">
                  <c:v>Age 18-25</c:v>
                </c:pt>
                <c:pt idx="3">
                  <c:v>Age 26-31</c:v>
                </c:pt>
                <c:pt idx="4">
                  <c:v>Age 32-45</c:v>
                </c:pt>
                <c:pt idx="5">
                  <c:v>Age ≥ 46</c:v>
                </c:pt>
              </c:strCache>
            </c:strRef>
          </c:cat>
          <c:val>
            <c:numRef>
              <c:f>'age counts'!$G$3:$G$9</c:f>
              <c:numCache>
                <c:formatCode>0.0%</c:formatCode>
                <c:ptCount val="7"/>
                <c:pt idx="0">
                  <c:v>1.410859341598974E-2</c:v>
                </c:pt>
                <c:pt idx="1">
                  <c:v>3.8050448909790507E-2</c:v>
                </c:pt>
                <c:pt idx="2">
                  <c:v>8.1658828559213345E-2</c:v>
                </c:pt>
                <c:pt idx="3">
                  <c:v>7.6100897819581015E-2</c:v>
                </c:pt>
                <c:pt idx="4">
                  <c:v>0.22573749465583584</c:v>
                </c:pt>
                <c:pt idx="5">
                  <c:v>0.56434373663958959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9E8-4245-B27C-CC9F67A1177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13283635864833"/>
          <c:y val="2.6677089522262363E-2"/>
          <c:w val="0.71886712832587896"/>
          <c:h val="0.77553458318194746"/>
        </c:manualLayout>
      </c:layout>
      <c:lineChart>
        <c:grouping val="standard"/>
        <c:varyColors val="0"/>
        <c:ser>
          <c:idx val="0"/>
          <c:order val="0"/>
          <c:tx>
            <c:strRef>
              <c:f>visit!$R$4</c:f>
              <c:strCache>
                <c:ptCount val="1"/>
                <c:pt idx="0">
                  <c:v>   MRI of brain</c:v>
                </c:pt>
              </c:strCache>
            </c:strRef>
          </c:tx>
          <c:spPr>
            <a:ln w="57150" cap="rnd">
              <a:solidFill>
                <a:srgbClr val="FF0000"/>
              </a:solidFill>
              <a:bevel/>
              <a:headEnd type="oval"/>
              <a:tailEnd type="oval"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  <a:bevel/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  <a:bevel/>
                </a:ln>
                <a:effectLst/>
              </c:spPr>
            </c:marker>
            <c:bubble3D val="0"/>
            <c:spPr>
              <a:ln w="57150" cap="rnd">
                <a:solidFill>
                  <a:srgbClr val="FF0000"/>
                </a:solidFill>
                <a:bevel/>
                <a:headEnd type="oval"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D3-7E49-999D-D180615C3B85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  <a:bevel/>
                </a:ln>
                <a:effectLst/>
              </c:spPr>
            </c:marker>
            <c:bubble3D val="0"/>
            <c:spPr>
              <a:ln w="57150" cap="rnd">
                <a:solidFill>
                  <a:srgbClr val="FF0000"/>
                </a:solidFill>
                <a:bevel/>
                <a:headEnd type="oval"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D3-7E49-999D-D180615C3B85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  <a:bevel/>
                </a:ln>
                <a:effectLst/>
              </c:spPr>
            </c:marker>
            <c:bubble3D val="0"/>
            <c:spPr>
              <a:ln w="57150" cap="rnd">
                <a:solidFill>
                  <a:srgbClr val="FF0000"/>
                </a:solidFill>
                <a:bevel/>
                <a:headEnd type="oval"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D-F4D3-7E49-999D-D180615C3B85}"/>
              </c:ext>
            </c:extLst>
          </c:dPt>
          <c:cat>
            <c:strRef>
              <c:f>visit!$Q$5:$Q$10</c:f>
              <c:strCache>
                <c:ptCount val="6"/>
                <c:pt idx="0">
                  <c:v>Age &lt; 11</c:v>
                </c:pt>
                <c:pt idx="1">
                  <c:v>Age 11-17</c:v>
                </c:pt>
                <c:pt idx="2">
                  <c:v>Age 18-25</c:v>
                </c:pt>
                <c:pt idx="3">
                  <c:v>Age 26-31</c:v>
                </c:pt>
                <c:pt idx="4">
                  <c:v>Age 32-45</c:v>
                </c:pt>
                <c:pt idx="5">
                  <c:v>Age ≥ 46</c:v>
                </c:pt>
              </c:strCache>
            </c:strRef>
          </c:cat>
          <c:val>
            <c:numRef>
              <c:f>visit!$R$5:$R$10</c:f>
              <c:numCache>
                <c:formatCode>0.0</c:formatCode>
                <c:ptCount val="6"/>
                <c:pt idx="0">
                  <c:v>1.5</c:v>
                </c:pt>
                <c:pt idx="1">
                  <c:v>1.0909089999999999</c:v>
                </c:pt>
                <c:pt idx="2">
                  <c:v>1.5</c:v>
                </c:pt>
                <c:pt idx="3">
                  <c:v>1</c:v>
                </c:pt>
                <c:pt idx="4">
                  <c:v>1.3541669999999999</c:v>
                </c:pt>
                <c:pt idx="5">
                  <c:v>1.2752289999999999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D3-7E49-999D-D180615C3B85}"/>
            </c:ext>
          </c:extLst>
        </c:ser>
        <c:ser>
          <c:idx val="1"/>
          <c:order val="1"/>
          <c:tx>
            <c:strRef>
              <c:f>visit!$S$4</c:f>
              <c:strCache>
                <c:ptCount val="1"/>
                <c:pt idx="0">
                  <c:v>   MRI of spine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  <a:headEnd type="oval"/>
              <a:tailEnd type="oval"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  <a:headEnd type="oval"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4D3-7E49-999D-D180615C3B85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  <a:headEnd type="oval"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A-F4D3-7E49-999D-D180615C3B85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  <a:headEnd type="oval"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B-F4D3-7E49-999D-D180615C3B85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chemeClr val="accent2"/>
                </a:solidFill>
                <a:round/>
                <a:headEnd type="oval"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C-F4D3-7E49-999D-D180615C3B85}"/>
              </c:ext>
            </c:extLst>
          </c:dPt>
          <c:cat>
            <c:strRef>
              <c:f>visit!$Q$5:$Q$10</c:f>
              <c:strCache>
                <c:ptCount val="6"/>
                <c:pt idx="0">
                  <c:v>Age &lt; 11</c:v>
                </c:pt>
                <c:pt idx="1">
                  <c:v>Age 11-17</c:v>
                </c:pt>
                <c:pt idx="2">
                  <c:v>Age 18-25</c:v>
                </c:pt>
                <c:pt idx="3">
                  <c:v>Age 26-31</c:v>
                </c:pt>
                <c:pt idx="4">
                  <c:v>Age 32-45</c:v>
                </c:pt>
                <c:pt idx="5">
                  <c:v>Age ≥ 46</c:v>
                </c:pt>
              </c:strCache>
            </c:strRef>
          </c:cat>
          <c:val>
            <c:numRef>
              <c:f>visit!$S$5:$S$10</c:f>
              <c:numCache>
                <c:formatCode>0.0</c:formatCode>
                <c:ptCount val="6"/>
                <c:pt idx="0">
                  <c:v>1.75</c:v>
                </c:pt>
                <c:pt idx="1">
                  <c:v>1.1000000000000001</c:v>
                </c:pt>
                <c:pt idx="2">
                  <c:v>1.7058819999999999</c:v>
                </c:pt>
                <c:pt idx="3">
                  <c:v>1.75</c:v>
                </c:pt>
                <c:pt idx="4">
                  <c:v>1.3333330000000001</c:v>
                </c:pt>
                <c:pt idx="5">
                  <c:v>1.4724410000000001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D3-7E49-999D-D180615C3B85}"/>
            </c:ext>
          </c:extLst>
        </c:ser>
        <c:ser>
          <c:idx val="2"/>
          <c:order val="2"/>
          <c:tx>
            <c:strRef>
              <c:f>visit!$T$4</c:f>
              <c:strCache>
                <c:ptCount val="1"/>
                <c:pt idx="0">
                  <c:v> Overnight 
   Hospitalizations</c:v>
                </c:pt>
              </c:strCache>
            </c:strRef>
          </c:tx>
          <c:spPr>
            <a:ln w="57150" cap="sq" cmpd="sng">
              <a:solidFill>
                <a:srgbClr val="C00000"/>
              </a:solidFill>
              <a:prstDash val="solid"/>
              <a:round/>
              <a:headEnd type="oval"/>
              <a:tailEnd type="oval"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57150" cap="sq" cmpd="sng">
                <a:solidFill>
                  <a:srgbClr val="C00000"/>
                </a:solidFill>
                <a:prstDash val="solid"/>
                <a:round/>
                <a:headEnd type="oval"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4-F4D3-7E49-999D-D180615C3B85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57150" cap="sq" cmpd="sng">
                <a:solidFill>
                  <a:srgbClr val="C00000"/>
                </a:solidFill>
                <a:prstDash val="solid"/>
                <a:round/>
                <a:headEnd type="oval"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D3-7E49-999D-D180615C3B85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57150" cap="sq" cmpd="sng">
                <a:solidFill>
                  <a:srgbClr val="C00000"/>
                </a:solidFill>
                <a:prstDash val="solid"/>
                <a:round/>
                <a:headEnd type="oval"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6-F4D3-7E49-999D-D180615C3B85}"/>
              </c:ext>
            </c:extLst>
          </c:dPt>
          <c:cat>
            <c:strRef>
              <c:f>visit!$Q$5:$Q$10</c:f>
              <c:strCache>
                <c:ptCount val="6"/>
                <c:pt idx="0">
                  <c:v>Age &lt; 11</c:v>
                </c:pt>
                <c:pt idx="1">
                  <c:v>Age 11-17</c:v>
                </c:pt>
                <c:pt idx="2">
                  <c:v>Age 18-25</c:v>
                </c:pt>
                <c:pt idx="3">
                  <c:v>Age 26-31</c:v>
                </c:pt>
                <c:pt idx="4">
                  <c:v>Age 32-45</c:v>
                </c:pt>
                <c:pt idx="5">
                  <c:v>Age ≥ 46</c:v>
                </c:pt>
              </c:strCache>
            </c:strRef>
          </c:cat>
          <c:val>
            <c:numRef>
              <c:f>visit!$T$5:$T$10</c:f>
              <c:numCache>
                <c:formatCode>0.0</c:formatCode>
                <c:ptCount val="6"/>
                <c:pt idx="0">
                  <c:v>2.48</c:v>
                </c:pt>
                <c:pt idx="1">
                  <c:v>0.352112676056338</c:v>
                </c:pt>
                <c:pt idx="2">
                  <c:v>0.77227722772277196</c:v>
                </c:pt>
                <c:pt idx="3">
                  <c:v>0.54545454545454497</c:v>
                </c:pt>
                <c:pt idx="4">
                  <c:v>1.1821428571428501</c:v>
                </c:pt>
                <c:pt idx="5">
                  <c:v>0.41678129298486899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D3-7E49-999D-D180615C3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4256607"/>
        <c:axId val="1434537311"/>
      </c:lineChart>
      <c:catAx>
        <c:axId val="197425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537311"/>
        <c:crosses val="autoZero"/>
        <c:auto val="1"/>
        <c:lblAlgn val="ctr"/>
        <c:lblOffset val="100"/>
        <c:noMultiLvlLbl val="0"/>
      </c:catAx>
      <c:valAx>
        <c:axId val="1434537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  <a:headEnd type="oval"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 # per Patient</a:t>
                </a:r>
              </a:p>
              <a:p>
                <a:pPr>
                  <a:defRPr/>
                </a:pPr>
                <a:r>
                  <a:rPr lang="en-US" dirty="0"/>
                  <a:t> in Prior 12 Months </a:t>
                </a:r>
              </a:p>
            </c:rich>
          </c:tx>
          <c:layout>
            <c:manualLayout>
              <c:xMode val="edge"/>
              <c:yMode val="edge"/>
              <c:x val="9.3340583037613278E-2"/>
              <c:y val="0.24857004817200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25660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9837986318165"/>
          <c:y val="9.5009036540838046E-2"/>
          <c:w val="0.58724749816413035"/>
          <c:h val="0.62329109091967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for Powerpoint'!$C$39</c:f>
              <c:strCache>
                <c:ptCount val="1"/>
                <c:pt idx="0">
                  <c:v> Average # Outpatient Visits per Patient in Prior 12 Months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'Data for Powerpoint'!$B$40:$B$45</c:f>
              <c:strCache>
                <c:ptCount val="6"/>
                <c:pt idx="0">
                  <c:v>Age &lt; 11</c:v>
                </c:pt>
                <c:pt idx="1">
                  <c:v>Age 11-17</c:v>
                </c:pt>
                <c:pt idx="2">
                  <c:v>Age 18-25</c:v>
                </c:pt>
                <c:pt idx="3">
                  <c:v>Age 26-31</c:v>
                </c:pt>
                <c:pt idx="4">
                  <c:v>Age 32-45</c:v>
                </c:pt>
                <c:pt idx="5">
                  <c:v>Age ≥ 46</c:v>
                </c:pt>
              </c:strCache>
            </c:strRef>
          </c:cat>
          <c:val>
            <c:numRef>
              <c:f>'Data for Powerpoint'!$C$40:$C$45</c:f>
              <c:numCache>
                <c:formatCode>0.0</c:formatCode>
                <c:ptCount val="6"/>
                <c:pt idx="0">
                  <c:v>12.04</c:v>
                </c:pt>
                <c:pt idx="1">
                  <c:v>7.2112676056338003</c:v>
                </c:pt>
                <c:pt idx="2">
                  <c:v>12.3663366336633</c:v>
                </c:pt>
                <c:pt idx="3">
                  <c:v>9.4090909090908994</c:v>
                </c:pt>
                <c:pt idx="4">
                  <c:v>10.3107142857142</c:v>
                </c:pt>
                <c:pt idx="5">
                  <c:v>11.310866574965599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9-984F-AFD5-FF8777D57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138096"/>
        <c:axId val="258388128"/>
      </c:barChart>
      <c:lineChart>
        <c:grouping val="standard"/>
        <c:varyColors val="0"/>
        <c:ser>
          <c:idx val="1"/>
          <c:order val="1"/>
          <c:tx>
            <c:strRef>
              <c:f>'Data for Powerpoint'!$D$39</c:f>
              <c:strCache>
                <c:ptCount val="1"/>
                <c:pt idx="0">
                  <c:v>  % of Age Group Prescribed
Immunotherapies</c:v>
                </c:pt>
              </c:strCache>
            </c:strRef>
          </c:tx>
          <c:spPr>
            <a:ln w="34925" cap="rnd">
              <a:solidFill>
                <a:schemeClr val="accent3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34925" cap="rnd">
                <a:solidFill>
                  <a:schemeClr val="accent3">
                    <a:tint val="77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F49-984F-AFD5-FF8777D576EF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4925" cap="rnd">
                <a:solidFill>
                  <a:schemeClr val="accent3">
                    <a:tint val="77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49-984F-AFD5-FF8777D576EF}"/>
              </c:ext>
            </c:extLst>
          </c:dPt>
          <c:cat>
            <c:strRef>
              <c:f>'Data for Powerpoint'!$B$40:$B$45</c:f>
              <c:strCache>
                <c:ptCount val="6"/>
                <c:pt idx="0">
                  <c:v>Age &lt; 11</c:v>
                </c:pt>
                <c:pt idx="1">
                  <c:v>Age 11-17</c:v>
                </c:pt>
                <c:pt idx="2">
                  <c:v>Age 18-25</c:v>
                </c:pt>
                <c:pt idx="3">
                  <c:v>Age 26-31</c:v>
                </c:pt>
                <c:pt idx="4">
                  <c:v>Age 32-45</c:v>
                </c:pt>
                <c:pt idx="5">
                  <c:v>Age ≥ 46</c:v>
                </c:pt>
              </c:strCache>
            </c:strRef>
          </c:cat>
          <c:val>
            <c:numRef>
              <c:f>'Data for Powerpoint'!$D$40:$D$45</c:f>
              <c:numCache>
                <c:formatCode>0.0%</c:formatCode>
                <c:ptCount val="6"/>
                <c:pt idx="0">
                  <c:v>6.0999999999999999E-2</c:v>
                </c:pt>
                <c:pt idx="1">
                  <c:v>0.22500000000000001</c:v>
                </c:pt>
                <c:pt idx="2">
                  <c:v>0.16200000000000001</c:v>
                </c:pt>
                <c:pt idx="3">
                  <c:v>0.112</c:v>
                </c:pt>
                <c:pt idx="4">
                  <c:v>0.16500000000000001</c:v>
                </c:pt>
                <c:pt idx="5">
                  <c:v>0.16900000000000001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49-984F-AFD5-FF8777D57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0435071"/>
        <c:axId val="212931888"/>
      </c:lineChart>
      <c:catAx>
        <c:axId val="46713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388128"/>
        <c:crosses val="autoZero"/>
        <c:auto val="1"/>
        <c:lblAlgn val="ctr"/>
        <c:lblOffset val="100"/>
        <c:noMultiLvlLbl val="0"/>
      </c:catAx>
      <c:valAx>
        <c:axId val="25838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Outpatient Visits (N)</a:t>
                </a:r>
              </a:p>
            </c:rich>
          </c:tx>
          <c:layout>
            <c:manualLayout>
              <c:xMode val="edge"/>
              <c:yMode val="edge"/>
              <c:x val="0.25577937346375501"/>
              <c:y val="0.193974043836247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138096"/>
        <c:crosses val="autoZero"/>
        <c:crossBetween val="between"/>
      </c:valAx>
      <c:valAx>
        <c:axId val="212931888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435071"/>
        <c:crosses val="max"/>
        <c:crossBetween val="between"/>
      </c:valAx>
      <c:catAx>
        <c:axId val="20004350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9318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0A4D5-D827-4024-B728-D4A517102D11}" type="datetimeFigureOut">
              <a:rPr lang="en-US" smtClean="0"/>
              <a:t>4/29/24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1108075"/>
            <a:ext cx="8623300" cy="554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7021513"/>
            <a:ext cx="7435850" cy="665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143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1404143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D4214-65A5-4D09-9F71-D86576B76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6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4214-65A5-4D09-9F71-D86576B762A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5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387342"/>
            <a:ext cx="3840480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7289782"/>
            <a:ext cx="384048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92E6-DE91-4325-8CA8-735157E9B16C}" type="datetimeFigureOut">
              <a:rPr lang="en-US" smtClean="0"/>
              <a:pPr/>
              <a:t>4/29/24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9BC-0AC1-4421-B32E-F38D00ACA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92E6-DE91-4325-8CA8-735157E9B16C}" type="datetimeFigureOut">
              <a:rPr lang="en-US" smtClean="0"/>
              <a:pPr/>
              <a:t>4/29/24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9BC-0AC1-4421-B32E-F38D00ACA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752600"/>
            <a:ext cx="1104138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752600"/>
            <a:ext cx="3248406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92E6-DE91-4325-8CA8-735157E9B16C}" type="datetimeFigureOut">
              <a:rPr lang="en-US" smtClean="0"/>
              <a:pPr/>
              <a:t>4/29/24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9BC-0AC1-4421-B32E-F38D00ACA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92E6-DE91-4325-8CA8-735157E9B16C}" type="datetimeFigureOut">
              <a:rPr lang="en-US" smtClean="0"/>
              <a:pPr/>
              <a:t>4/29/24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9BC-0AC1-4421-B32E-F38D00ACA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4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8206745"/>
            <a:ext cx="4416552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22029425"/>
            <a:ext cx="4416552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92E6-DE91-4325-8CA8-735157E9B16C}" type="datetimeFigureOut">
              <a:rPr lang="en-US" smtClean="0"/>
              <a:pPr/>
              <a:t>4/29/24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9BC-0AC1-4421-B32E-F38D00ACA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2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92E6-DE91-4325-8CA8-735157E9B16C}" type="datetimeFigureOut">
              <a:rPr lang="en-US" smtClean="0"/>
              <a:pPr/>
              <a:t>4/29/24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9BC-0AC1-4421-B32E-F38D00ACA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5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752603"/>
            <a:ext cx="4416552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8069582"/>
            <a:ext cx="21662705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2024360"/>
            <a:ext cx="21662705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8069582"/>
            <a:ext cx="21769390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2024360"/>
            <a:ext cx="2176939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92E6-DE91-4325-8CA8-735157E9B16C}" type="datetimeFigureOut">
              <a:rPr lang="en-US" smtClean="0"/>
              <a:pPr/>
              <a:t>4/29/24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9BC-0AC1-4421-B32E-F38D00ACA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2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92E6-DE91-4325-8CA8-735157E9B16C}" type="datetimeFigureOut">
              <a:rPr lang="en-US" smtClean="0"/>
              <a:pPr/>
              <a:t>4/29/24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9BC-0AC1-4421-B32E-F38D00ACA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1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92E6-DE91-4325-8CA8-735157E9B16C}" type="datetimeFigureOut">
              <a:rPr lang="en-US" smtClean="0"/>
              <a:pPr/>
              <a:t>4/29/24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9BC-0AC1-4421-B32E-F38D00ACA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8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92E6-DE91-4325-8CA8-735157E9B16C}" type="datetimeFigureOut">
              <a:rPr lang="en-US" smtClean="0"/>
              <a:pPr/>
              <a:t>4/29/24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9BC-0AC1-4421-B32E-F38D00ACA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739642"/>
            <a:ext cx="2592324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92E6-DE91-4325-8CA8-735157E9B16C}" type="datetimeFigureOut">
              <a:rPr lang="en-US" smtClean="0"/>
              <a:pPr/>
              <a:t>4/29/24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9BC-0AC1-4421-B32E-F38D00ACA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0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8763000"/>
            <a:ext cx="4416552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C92E6-DE91-4325-8CA8-735157E9B16C}" type="datetimeFigureOut">
              <a:rPr lang="en-US" smtClean="0"/>
              <a:pPr/>
              <a:t>4/29/24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0510482"/>
            <a:ext cx="172821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5F9BC-0AC1-4421-B32E-F38D00ACA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7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chart" Target="../charts/chart3.xml"/><Relationship Id="rId5" Type="http://schemas.openxmlformats.org/officeDocument/2006/relationships/image" Target="../media/image3.jpeg"/><Relationship Id="rId10" Type="http://schemas.openxmlformats.org/officeDocument/2006/relationships/chart" Target="../charts/chart2.xml"/><Relationship Id="rId4" Type="http://schemas.openxmlformats.org/officeDocument/2006/relationships/image" Target="../media/image2.pn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>
            <a:extLst>
              <a:ext uri="{FF2B5EF4-FFF2-40B4-BE49-F238E27FC236}">
                <a16:creationId xmlns:a16="http://schemas.microsoft.com/office/drawing/2014/main" id="{031C41EC-7AE0-8CD0-FEED-A864B80EF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6" b="30937"/>
          <a:stretch/>
        </p:blipFill>
        <p:spPr bwMode="auto">
          <a:xfrm>
            <a:off x="1693843" y="2906385"/>
            <a:ext cx="7049470" cy="202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AE4B6C-CC7E-D8AC-265C-5A17F35C9D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83" t="31311" r="19607" b="22847"/>
          <a:stretch/>
        </p:blipFill>
        <p:spPr>
          <a:xfrm>
            <a:off x="45066365" y="2231677"/>
            <a:ext cx="5346777" cy="3104579"/>
          </a:xfrm>
          <a:prstGeom prst="rect">
            <a:avLst/>
          </a:prstGeom>
        </p:spPr>
      </p:pic>
      <p:pic>
        <p:nvPicPr>
          <p:cNvPr id="1028" name="Picture 4" descr="Tier 1 Graphc Standards: Foundation for Brand Maintenance and Evolution">
            <a:extLst>
              <a:ext uri="{FF2B5EF4-FFF2-40B4-BE49-F238E27FC236}">
                <a16:creationId xmlns:a16="http://schemas.microsoft.com/office/drawing/2014/main" id="{EB4EB7A9-F479-B9EE-5E00-7599731D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6" y="344072"/>
            <a:ext cx="3175622" cy="31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F030C35-BC6F-D945-BD73-ED5646BB7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7256" y="425659"/>
            <a:ext cx="3175621" cy="31779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86400" y="1097280"/>
            <a:ext cx="36896040" cy="1315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4454" y="8375575"/>
            <a:ext cx="1525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462151" y="2757877"/>
            <a:ext cx="412834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Melissa A. Wright MD,</a:t>
            </a:r>
            <a:r>
              <a:rPr lang="en-US" sz="5000" baseline="30000" dirty="0"/>
              <a:t>1,2</a:t>
            </a:r>
            <a:r>
              <a:rPr lang="en-US" sz="5000" dirty="0"/>
              <a:t> Ka-Ho Wong MBA,</a:t>
            </a:r>
            <a:r>
              <a:rPr lang="en-US" sz="5000" baseline="30000" dirty="0"/>
              <a:t>2</a:t>
            </a:r>
            <a:r>
              <a:rPr lang="en-US" sz="5000" dirty="0"/>
              <a:t> Trieste Francis,</a:t>
            </a:r>
            <a:r>
              <a:rPr lang="en-US" sz="5000" baseline="30000" dirty="0"/>
              <a:t>2</a:t>
            </a:r>
            <a:r>
              <a:rPr lang="en-US" sz="5000" dirty="0"/>
              <a:t> Abigail Sorenson,</a:t>
            </a:r>
            <a:r>
              <a:rPr lang="en-US" sz="5000" baseline="30000" dirty="0"/>
              <a:t>3</a:t>
            </a:r>
            <a:r>
              <a:rPr lang="en-US" sz="5000" dirty="0"/>
              <a:t> </a:t>
            </a:r>
          </a:p>
          <a:p>
            <a:pPr algn="ctr"/>
            <a:r>
              <a:rPr lang="en-US" sz="5000" dirty="0"/>
              <a:t>Tammy L. Smith MD PhD,</a:t>
            </a:r>
            <a:r>
              <a:rPr lang="en-US" sz="5000" baseline="30000" dirty="0"/>
              <a:t>2,4,5</a:t>
            </a:r>
            <a:r>
              <a:rPr lang="en-US" sz="5000" dirty="0"/>
              <a:t> John Rose MD,</a:t>
            </a:r>
            <a:r>
              <a:rPr lang="en-US" sz="5000" baseline="30000" dirty="0"/>
              <a:t>2</a:t>
            </a:r>
            <a:r>
              <a:rPr lang="en-US" sz="5000" dirty="0"/>
              <a:t> Stacey L. Clardy MD PhD</a:t>
            </a:r>
            <a:r>
              <a:rPr lang="en-US" sz="5000" baseline="30000" dirty="0"/>
              <a:t>2,4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36198" y="29731"/>
            <a:ext cx="323171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 NMOSD Patients Transitioning from Adolescent to Adult Care: A Multi-institutional Database Analysis in the United States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21F6C5-918A-4646-81AA-4FE1B8C78511}"/>
              </a:ext>
            </a:extLst>
          </p:cNvPr>
          <p:cNvSpPr txBox="1"/>
          <p:nvPr/>
        </p:nvSpPr>
        <p:spPr>
          <a:xfrm>
            <a:off x="1096076" y="7094142"/>
            <a:ext cx="1398153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3700" dirty="0"/>
              <a:t>Describe healthcare utilization trends and identify potential barriers and social determinants of health in a national cohort of young patients with Neuromyelitis Optica Spectrum Disorder (NMOSD).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EA3AF34-E7EF-1244-A57B-A3CC403C21BE}"/>
              </a:ext>
            </a:extLst>
          </p:cNvPr>
          <p:cNvSpPr txBox="1"/>
          <p:nvPr/>
        </p:nvSpPr>
        <p:spPr>
          <a:xfrm>
            <a:off x="1106353" y="5996295"/>
            <a:ext cx="14667343" cy="101566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  </a:t>
            </a:r>
            <a:r>
              <a:rPr lang="en-US" sz="6000" b="1" dirty="0">
                <a:solidFill>
                  <a:schemeClr val="bg1"/>
                </a:solidFill>
              </a:rPr>
              <a:t>OBJECTIVES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AFACFC-FD6A-4F4E-A078-A944E1454EA1}"/>
              </a:ext>
            </a:extLst>
          </p:cNvPr>
          <p:cNvSpPr txBox="1"/>
          <p:nvPr/>
        </p:nvSpPr>
        <p:spPr>
          <a:xfrm>
            <a:off x="1096322" y="9080662"/>
            <a:ext cx="14679753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  </a:t>
            </a:r>
            <a:r>
              <a:rPr lang="en-US" sz="6000" b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2E3B2B-1019-C94A-8A3D-886D9F0912F2}"/>
              </a:ext>
            </a:extLst>
          </p:cNvPr>
          <p:cNvSpPr txBox="1"/>
          <p:nvPr/>
        </p:nvSpPr>
        <p:spPr>
          <a:xfrm>
            <a:off x="1120901" y="15771288"/>
            <a:ext cx="14679753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  </a:t>
            </a:r>
            <a:r>
              <a:rPr lang="en-US" sz="600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554F6-F1F8-E50F-E5AC-CE7E24B93C28}"/>
              </a:ext>
            </a:extLst>
          </p:cNvPr>
          <p:cNvSpPr txBox="1"/>
          <p:nvPr/>
        </p:nvSpPr>
        <p:spPr>
          <a:xfrm>
            <a:off x="8743313" y="4389150"/>
            <a:ext cx="30453987" cy="279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Division of Pediatric Neurology, Primary Children’s Hospital, Salt Lake City, UT, </a:t>
            </a:r>
            <a:r>
              <a:rPr lang="en-US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Neurology, University of Utah, Salt Lake City, UT, </a:t>
            </a:r>
            <a:r>
              <a:rPr lang="en-US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California, Berkeley, Berkeley, CA, </a:t>
            </a:r>
            <a:r>
              <a:rPr lang="en-US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 E. Wahlen Department of Veterans Affairs Medical Center, Salt Lake City, UT, </a:t>
            </a:r>
            <a:r>
              <a:rPr lang="en-US" sz="3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ARUP Laboratories, Salt Lake City, UT</a:t>
            </a:r>
          </a:p>
          <a:p>
            <a:pPr marL="457200" marR="0" lvl="0" indent="-457200" 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4F1401-EE34-C900-E021-B8CC79FAF2BF}"/>
              </a:ext>
            </a:extLst>
          </p:cNvPr>
          <p:cNvSpPr txBox="1"/>
          <p:nvPr/>
        </p:nvSpPr>
        <p:spPr>
          <a:xfrm>
            <a:off x="1073716" y="10265470"/>
            <a:ext cx="14153474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3700" dirty="0"/>
              <a:t>NMOSD is a chronic, relapsing autoimmune disease primarily affecting the spinal cord and optic nerves</a:t>
            </a:r>
          </a:p>
          <a:p>
            <a:pPr marL="685800" indent="-685800">
              <a:buFont typeface="Arial" charset="0"/>
              <a:buChar char="•"/>
            </a:pPr>
            <a:r>
              <a:rPr lang="en-US" sz="3700" dirty="0"/>
              <a:t>Patients may have significant accrual of neurologic disability with initial and subsequent attacks, making consistent long-term use of disease modifying therapies essential</a:t>
            </a:r>
          </a:p>
          <a:p>
            <a:pPr marL="685800" indent="-685800">
              <a:buFont typeface="Arial" charset="0"/>
              <a:buChar char="•"/>
            </a:pPr>
            <a:r>
              <a:rPr lang="en-US" sz="3700" dirty="0"/>
              <a:t>There is little research on barriers that adolescent NMOSD patients experience when transitioning from pediatric to adult healthcare. </a:t>
            </a:r>
          </a:p>
          <a:p>
            <a:pPr marL="685800" indent="-685800">
              <a:buFont typeface="Arial" charset="0"/>
              <a:buChar char="•"/>
            </a:pPr>
            <a:r>
              <a:rPr lang="en-US" sz="3700" dirty="0"/>
              <a:t>Understanding social factors that place patients at highest risk for gaps in treatment is essential for successful transitions of care.  </a:t>
            </a:r>
          </a:p>
          <a:p>
            <a:pPr marL="685800" indent="-685800">
              <a:buFont typeface="Arial" charset="0"/>
              <a:buChar char="•"/>
            </a:pP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1D3D02-16D5-9374-FEDF-158D1044E1A1}"/>
              </a:ext>
            </a:extLst>
          </p:cNvPr>
          <p:cNvSpPr txBox="1"/>
          <p:nvPr/>
        </p:nvSpPr>
        <p:spPr>
          <a:xfrm>
            <a:off x="1096076" y="16953557"/>
            <a:ext cx="14192553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3700" dirty="0">
                <a:effectLst/>
                <a:ea typeface="Calibri" panose="020F0502020204030204" pitchFamily="34" charset="0"/>
              </a:rPr>
              <a:t>Deidentified aggregate data was obtained from TriNetX</a:t>
            </a:r>
          </a:p>
          <a:p>
            <a:pPr marL="685800" indent="-685800">
              <a:buFont typeface="Arial" charset="0"/>
              <a:buChar char="•"/>
            </a:pPr>
            <a:r>
              <a:rPr lang="en-US" sz="3700" dirty="0">
                <a:effectLst/>
                <a:ea typeface="Calibri" panose="020F0502020204030204" pitchFamily="34" charset="0"/>
              </a:rPr>
              <a:t>TriNetX is a health research network providing access to statistics on electronic medical records that includes sixty-one healthcare organizations in the US. </a:t>
            </a:r>
          </a:p>
          <a:p>
            <a:pPr marL="685800" indent="-685800">
              <a:buFont typeface="Arial" charset="0"/>
              <a:buChar char="•"/>
            </a:pPr>
            <a:r>
              <a:rPr lang="en-US" sz="3700" dirty="0">
                <a:effectLst/>
                <a:ea typeface="Calibri" panose="020F0502020204030204" pitchFamily="34" charset="0"/>
              </a:rPr>
              <a:t>7,657 patients with NMOSD ICD-10 code were queried within the database between 2008-2023</a:t>
            </a:r>
          </a:p>
          <a:p>
            <a:pPr marL="685800" indent="-685800">
              <a:buFont typeface="Arial" charset="0"/>
              <a:buChar char="•"/>
            </a:pPr>
            <a:r>
              <a:rPr lang="en-US" sz="3700" dirty="0">
                <a:ea typeface="Calibri" panose="020F0502020204030204" pitchFamily="34" charset="0"/>
              </a:rPr>
              <a:t>P</a:t>
            </a:r>
            <a:r>
              <a:rPr lang="en-US" sz="3700" dirty="0">
                <a:effectLst/>
                <a:ea typeface="Calibri" panose="020F0502020204030204" pitchFamily="34" charset="0"/>
              </a:rPr>
              <a:t>atients </a:t>
            </a:r>
            <a:r>
              <a:rPr lang="en-US" sz="3700" dirty="0">
                <a:ea typeface="Calibri" panose="020F0502020204030204" pitchFamily="34" charset="0"/>
              </a:rPr>
              <a:t>with</a:t>
            </a:r>
            <a:r>
              <a:rPr lang="en-US" sz="3700" dirty="0">
                <a:effectLst/>
                <a:ea typeface="Calibri" panose="020F0502020204030204" pitchFamily="34" charset="0"/>
              </a:rPr>
              <a:t> less three visits coded with G36.0 were excluded to increase diagnostic sensitivity</a:t>
            </a:r>
          </a:p>
          <a:p>
            <a:pPr marL="685800" indent="-685800">
              <a:buFont typeface="Arial" charset="0"/>
              <a:buChar char="•"/>
            </a:pPr>
            <a:r>
              <a:rPr lang="en-US" sz="3700" dirty="0">
                <a:effectLst/>
                <a:ea typeface="Calibri" panose="020F0502020204030204" pitchFamily="34" charset="0"/>
              </a:rPr>
              <a:t>Patients were stratified into age groups 11-17, 18-25, and 26-31, &gt;32</a:t>
            </a:r>
          </a:p>
          <a:p>
            <a:pPr marL="685800" indent="-685800">
              <a:buFont typeface="Arial" charset="0"/>
              <a:buChar char="•"/>
            </a:pPr>
            <a:r>
              <a:rPr lang="en-US" sz="3700" dirty="0">
                <a:effectLst/>
                <a:ea typeface="Calibri" panose="020F0502020204030204" pitchFamily="34" charset="0"/>
              </a:rPr>
              <a:t>Data on healthcare utilization and demographic information were extracted for analysis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F1F337-C29B-0F10-E3AA-E7C3E9ABE2C3}"/>
              </a:ext>
            </a:extLst>
          </p:cNvPr>
          <p:cNvSpPr txBox="1"/>
          <p:nvPr/>
        </p:nvSpPr>
        <p:spPr>
          <a:xfrm>
            <a:off x="16162905" y="5994187"/>
            <a:ext cx="18880589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  RESULTS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140D63-C3E3-E875-4F3A-F8E1F17A42F5}"/>
              </a:ext>
            </a:extLst>
          </p:cNvPr>
          <p:cNvSpPr txBox="1"/>
          <p:nvPr/>
        </p:nvSpPr>
        <p:spPr>
          <a:xfrm>
            <a:off x="35321711" y="17439249"/>
            <a:ext cx="14824374" cy="1091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14363">
              <a:buFont typeface="Arial" panose="020B0604020202020204" pitchFamily="34" charset="0"/>
              <a:buChar char="•"/>
            </a:pPr>
            <a:r>
              <a:rPr lang="en-US" sz="3700" dirty="0"/>
              <a:t>Given that young adults often experience insurance changes, relocations, and changes in clinicians as they move from adolescence to adulthood, they represent a group vulnerable to significant barriers and inequities in healthcare utilization</a:t>
            </a:r>
          </a:p>
          <a:p>
            <a:pPr marL="685800" indent="-614363">
              <a:buFont typeface="Arial" panose="020B0604020202020204" pitchFamily="34" charset="0"/>
              <a:buChar char="•"/>
            </a:pPr>
            <a:r>
              <a:rPr lang="en-US" sz="3700" dirty="0"/>
              <a:t>Identification of these specific differences in healthcare utilization which may place patients at high-risk for inconsistent immunotherapy use is essential to effect change aimed at optimizing long-term outcomes</a:t>
            </a:r>
          </a:p>
          <a:p>
            <a:pPr marL="685800" indent="-614363">
              <a:buFont typeface="Arial" panose="020B0604020202020204" pitchFamily="34" charset="0"/>
              <a:buChar char="•"/>
            </a:pPr>
            <a:r>
              <a:rPr lang="en-US" sz="3700" dirty="0"/>
              <a:t>Lower rates of immunotherapy use in the youngest pediatric patients may relate to paucity of data regarding treatment safety and efficacy in the youngest patients</a:t>
            </a:r>
          </a:p>
          <a:p>
            <a:pPr marL="685800" indent="-614363">
              <a:buFont typeface="Arial" panose="020B0604020202020204" pitchFamily="34" charset="0"/>
              <a:buChar char="•"/>
            </a:pPr>
            <a:r>
              <a:rPr lang="en-US" sz="3700" dirty="0"/>
              <a:t>Outpatient visits were lowest in patients 11-17, and highest in patients 18-25; this may be due to worse symptoms related to lower rates of immunotherapy use, difficulty establishing with a subspecialty provider, or geographic/insurance changes in this  age group, necessitating more visits due to clinician changes </a:t>
            </a:r>
          </a:p>
          <a:p>
            <a:pPr marL="685800" indent="-614363">
              <a:buFont typeface="Arial" panose="020B0604020202020204" pitchFamily="34" charset="0"/>
              <a:buChar char="•"/>
            </a:pPr>
            <a:r>
              <a:rPr lang="en-US" sz="3700" dirty="0"/>
              <a:t>Limitations include lack of detailed clinical data, low rates of reported immunotherapy use across ages, and uncertain antibody positivity status</a:t>
            </a:r>
          </a:p>
          <a:p>
            <a:pPr marL="685800" indent="-614363">
              <a:buFont typeface="Arial" panose="020B0604020202020204" pitchFamily="34" charset="0"/>
              <a:buChar char="•"/>
            </a:pPr>
            <a:r>
              <a:rPr lang="en-US" sz="3700" dirty="0"/>
              <a:t>Expanded, more detailed clinical data is needed to understand trends in immunotherapy use and healthcare utilization at specific ages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CD39780-638A-FA36-D905-A0A165941544}"/>
              </a:ext>
            </a:extLst>
          </p:cNvPr>
          <p:cNvSpPr/>
          <p:nvPr/>
        </p:nvSpPr>
        <p:spPr>
          <a:xfrm>
            <a:off x="16738368" y="11186217"/>
            <a:ext cx="6396171" cy="1556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bg1"/>
                </a:solidFill>
              </a:rPr>
              <a:t>Table 1: Demographics of Identified Patients</a:t>
            </a:r>
          </a:p>
          <a:p>
            <a:endParaRPr lang="en-US" sz="2800" b="1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0CA2EE8-2E91-37A6-81A6-E9D0BA494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11544"/>
              </p:ext>
            </p:extLst>
          </p:nvPr>
        </p:nvGraphicFramePr>
        <p:xfrm>
          <a:off x="16162338" y="7658100"/>
          <a:ext cx="18927762" cy="973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7569200" imgH="3733800" progId="Excel.Sheet.12">
                  <p:embed/>
                </p:oleObj>
              </mc:Choice>
              <mc:Fallback>
                <p:oleObj name="Worksheet" r:id="rId7" imgW="7569200" imgH="373380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0CA2EE8-2E91-37A6-81A6-E9D0BA494B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62338" y="7658100"/>
                        <a:ext cx="18927762" cy="973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D733D6E-6654-C4DC-81BC-A5B3DBBDC135}"/>
              </a:ext>
            </a:extLst>
          </p:cNvPr>
          <p:cNvGrpSpPr/>
          <p:nvPr/>
        </p:nvGrpSpPr>
        <p:grpSpPr>
          <a:xfrm>
            <a:off x="394002" y="23748384"/>
            <a:ext cx="16071249" cy="8535319"/>
            <a:chOff x="16116227" y="6652036"/>
            <a:chExt cx="17830463" cy="114663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5B5DEB-1FA5-5C3D-54D6-4B20B651C8FF}"/>
                </a:ext>
              </a:extLst>
            </p:cNvPr>
            <p:cNvSpPr/>
            <p:nvPr/>
          </p:nvSpPr>
          <p:spPr>
            <a:xfrm>
              <a:off x="19425554" y="8183514"/>
              <a:ext cx="4843655" cy="1746591"/>
            </a:xfrm>
            <a:prstGeom prst="rect">
              <a:avLst/>
            </a:prstGeom>
            <a:ln w="412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TriNetX Patients with ICD-10 code G36.0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(n=7657)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657ACD-23C1-A554-5850-01F53397BC9B}"/>
                </a:ext>
              </a:extLst>
            </p:cNvPr>
            <p:cNvSpPr/>
            <p:nvPr/>
          </p:nvSpPr>
          <p:spPr>
            <a:xfrm>
              <a:off x="16116227" y="6652036"/>
              <a:ext cx="9611801" cy="12255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</a:rPr>
                <a:t>Figure 1: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</a:rPr>
                <a:t>Flow Diagram of Study Inclusion</a:t>
              </a:r>
            </a:p>
            <a:p>
              <a:endParaRPr lang="en-US" sz="2000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A027923-E340-D248-FDE1-FCCF1827F7C6}"/>
                </a:ext>
              </a:extLst>
            </p:cNvPr>
            <p:cNvSpPr/>
            <p:nvPr/>
          </p:nvSpPr>
          <p:spPr>
            <a:xfrm>
              <a:off x="19461020" y="11002935"/>
              <a:ext cx="4808189" cy="1747097"/>
            </a:xfrm>
            <a:prstGeom prst="rect">
              <a:avLst/>
            </a:prstGeom>
            <a:ln w="412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At least three visits coded as NMOSD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(n=2,350)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B3261C-27AA-E4E6-50A1-1A402A52B6BF}"/>
                </a:ext>
              </a:extLst>
            </p:cNvPr>
            <p:cNvSpPr/>
            <p:nvPr/>
          </p:nvSpPr>
          <p:spPr>
            <a:xfrm>
              <a:off x="26371306" y="8177758"/>
              <a:ext cx="4808188" cy="1746591"/>
            </a:xfrm>
            <a:prstGeom prst="rect">
              <a:avLst/>
            </a:prstGeom>
            <a:ln w="412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&lt; 3 Visits with ICD-10 code of NMOSD (G35.0)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(n=5307)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6E90010-101F-90D8-9202-154DB7AF58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73283" y="15316159"/>
              <a:ext cx="14760116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062F98-ACDB-51E7-37FC-30E789CD06DD}"/>
                </a:ext>
              </a:extLst>
            </p:cNvPr>
            <p:cNvSpPr/>
            <p:nvPr/>
          </p:nvSpPr>
          <p:spPr>
            <a:xfrm>
              <a:off x="16337691" y="16367284"/>
              <a:ext cx="2871184" cy="1746591"/>
            </a:xfrm>
            <a:prstGeom prst="rect">
              <a:avLst/>
            </a:prstGeom>
            <a:ln w="412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Age &lt; 11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(n=33)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5AF997-9971-CF1F-5AF5-4D11D6FEC0B8}"/>
                </a:ext>
              </a:extLst>
            </p:cNvPr>
            <p:cNvSpPr/>
            <p:nvPr/>
          </p:nvSpPr>
          <p:spPr>
            <a:xfrm>
              <a:off x="26371307" y="12960875"/>
              <a:ext cx="2887964" cy="1746591"/>
            </a:xfrm>
            <a:prstGeom prst="rect">
              <a:avLst/>
            </a:prstGeom>
            <a:ln w="412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Age unknown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(n=11)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F7E835-319E-9484-ACBE-E4E95C7EC2EF}"/>
                </a:ext>
              </a:extLst>
            </p:cNvPr>
            <p:cNvSpPr/>
            <p:nvPr/>
          </p:nvSpPr>
          <p:spPr>
            <a:xfrm>
              <a:off x="19282047" y="16367285"/>
              <a:ext cx="2871184" cy="1746591"/>
            </a:xfrm>
            <a:prstGeom prst="rect">
              <a:avLst/>
            </a:prstGeom>
            <a:ln w="412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Age 11-17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(n=89)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C010ED-33DB-68CE-951D-6B54F7824847}"/>
                </a:ext>
              </a:extLst>
            </p:cNvPr>
            <p:cNvSpPr/>
            <p:nvPr/>
          </p:nvSpPr>
          <p:spPr>
            <a:xfrm>
              <a:off x="22242438" y="16371745"/>
              <a:ext cx="2871184" cy="1746591"/>
            </a:xfrm>
            <a:prstGeom prst="rect">
              <a:avLst/>
            </a:prstGeom>
            <a:ln w="412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Age 18-25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(n=191)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3FACBF-8FE7-2499-8DD2-39A806E18E3A}"/>
                </a:ext>
              </a:extLst>
            </p:cNvPr>
            <p:cNvSpPr/>
            <p:nvPr/>
          </p:nvSpPr>
          <p:spPr>
            <a:xfrm>
              <a:off x="25186794" y="16367283"/>
              <a:ext cx="2871184" cy="1746591"/>
            </a:xfrm>
            <a:prstGeom prst="rect">
              <a:avLst/>
            </a:prstGeom>
            <a:ln w="412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Age 26-31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(n=178)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ED4ED0-0CAB-F7C7-E65E-B923B2E8CCCA}"/>
                </a:ext>
              </a:extLst>
            </p:cNvPr>
            <p:cNvSpPr/>
            <p:nvPr/>
          </p:nvSpPr>
          <p:spPr>
            <a:xfrm>
              <a:off x="28131150" y="16365260"/>
              <a:ext cx="2871184" cy="1746591"/>
            </a:xfrm>
            <a:prstGeom prst="rect">
              <a:avLst/>
            </a:prstGeom>
            <a:ln w="412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Age 32-45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(n=528)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B18971A-920A-E28D-F211-A8DB57E1758B}"/>
                </a:ext>
              </a:extLst>
            </p:cNvPr>
            <p:cNvSpPr/>
            <p:nvPr/>
          </p:nvSpPr>
          <p:spPr>
            <a:xfrm>
              <a:off x="31075506" y="16371746"/>
              <a:ext cx="2871184" cy="1740105"/>
            </a:xfrm>
            <a:prstGeom prst="rect">
              <a:avLst/>
            </a:prstGeom>
            <a:ln w="412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Age ≥ 46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(n=1,320)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48A6699-3006-131C-F999-EF13A8C0933B}"/>
                </a:ext>
              </a:extLst>
            </p:cNvPr>
            <p:cNvCxnSpPr>
              <a:stCxn id="12" idx="2"/>
              <a:endCxn id="15" idx="0"/>
            </p:cNvCxnSpPr>
            <p:nvPr/>
          </p:nvCxnSpPr>
          <p:spPr>
            <a:xfrm>
              <a:off x="21847382" y="9930105"/>
              <a:ext cx="17733" cy="107283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F175A9C-EA70-626E-447A-76595E51B857}"/>
                </a:ext>
              </a:extLst>
            </p:cNvPr>
            <p:cNvCxnSpPr>
              <a:stCxn id="12" idx="3"/>
              <a:endCxn id="17" idx="1"/>
            </p:cNvCxnSpPr>
            <p:nvPr/>
          </p:nvCxnSpPr>
          <p:spPr>
            <a:xfrm flipV="1">
              <a:off x="24269209" y="9051054"/>
              <a:ext cx="2102098" cy="575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739B9E7-880B-E5E9-5118-9877AE33772B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21847381" y="12750032"/>
              <a:ext cx="17734" cy="25689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F5441EB-3933-E2E0-D243-15A6207DD510}"/>
                </a:ext>
              </a:extLst>
            </p:cNvPr>
            <p:cNvCxnSpPr>
              <a:cxnSpLocks/>
            </p:cNvCxnSpPr>
            <p:nvPr/>
          </p:nvCxnSpPr>
          <p:spPr>
            <a:xfrm>
              <a:off x="21847381" y="13897202"/>
              <a:ext cx="452392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459C932-B5E6-CB25-50A5-EE1E648FFC63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17773283" y="15315148"/>
              <a:ext cx="0" cy="10521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81139E6-25E3-0AB5-58AD-F71F0570D276}"/>
                </a:ext>
              </a:extLst>
            </p:cNvPr>
            <p:cNvCxnSpPr>
              <a:cxnSpLocks/>
            </p:cNvCxnSpPr>
            <p:nvPr/>
          </p:nvCxnSpPr>
          <p:spPr>
            <a:xfrm>
              <a:off x="26621475" y="15319609"/>
              <a:ext cx="0" cy="10521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618DD32-2F82-7F10-9B7A-A8DBF0139BD9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 flipH="1">
              <a:off x="20717639" y="15315148"/>
              <a:ext cx="5309" cy="10521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19D2AF6-616D-8EAB-2C18-87F7789BCBFA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23678030" y="15315148"/>
              <a:ext cx="0" cy="105659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283F7C7-4982-F0B8-E7DF-9E3790CF846F}"/>
                </a:ext>
              </a:extLst>
            </p:cNvPr>
            <p:cNvCxnSpPr>
              <a:cxnSpLocks/>
            </p:cNvCxnSpPr>
            <p:nvPr/>
          </p:nvCxnSpPr>
          <p:spPr>
            <a:xfrm>
              <a:off x="29568571" y="15315148"/>
              <a:ext cx="0" cy="10521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3EC977E-4CF0-EA06-C5A7-187C30D891B2}"/>
                </a:ext>
              </a:extLst>
            </p:cNvPr>
            <p:cNvCxnSpPr>
              <a:cxnSpLocks/>
            </p:cNvCxnSpPr>
            <p:nvPr/>
          </p:nvCxnSpPr>
          <p:spPr>
            <a:xfrm>
              <a:off x="32507384" y="15319609"/>
              <a:ext cx="0" cy="10521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43E581A8-2886-0022-9A34-F89E430AF9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852733"/>
              </p:ext>
            </p:extLst>
          </p:nvPr>
        </p:nvGraphicFramePr>
        <p:xfrm>
          <a:off x="15695836" y="18718787"/>
          <a:ext cx="8859261" cy="666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85C8DF78-605F-6A59-0A46-AF38A76A3C2B}"/>
              </a:ext>
            </a:extLst>
          </p:cNvPr>
          <p:cNvSpPr txBox="1"/>
          <p:nvPr/>
        </p:nvSpPr>
        <p:spPr>
          <a:xfrm>
            <a:off x="16162338" y="17748512"/>
            <a:ext cx="499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Figure 2: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Age Distribution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B7CB3A1A-60F4-2F7A-282C-6C02610172C3}"/>
              </a:ext>
            </a:extLst>
          </p:cNvPr>
          <p:cNvSpPr txBox="1"/>
          <p:nvPr/>
        </p:nvSpPr>
        <p:spPr>
          <a:xfrm>
            <a:off x="16257420" y="7064393"/>
            <a:ext cx="25723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Table 1: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Demographics of Identified Patients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FEABF5-4B67-AE53-5958-5FDADF11BF16}"/>
              </a:ext>
            </a:extLst>
          </p:cNvPr>
          <p:cNvGrpSpPr/>
          <p:nvPr/>
        </p:nvGrpSpPr>
        <p:grpSpPr>
          <a:xfrm>
            <a:off x="23241881" y="17705587"/>
            <a:ext cx="11529842" cy="8180195"/>
            <a:chOff x="23801429" y="17671021"/>
            <a:chExt cx="10428375" cy="7824596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93382AA6-81FE-3F67-815B-0BA364CC22F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248168"/>
                </p:ext>
              </p:extLst>
            </p:nvPr>
          </p:nvGraphicFramePr>
          <p:xfrm>
            <a:off x="23801429" y="18359454"/>
            <a:ext cx="10428375" cy="7136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026" name="TextBox 1025">
              <a:extLst>
                <a:ext uri="{FF2B5EF4-FFF2-40B4-BE49-F238E27FC236}">
                  <a16:creationId xmlns:a16="http://schemas.microsoft.com/office/drawing/2014/main" id="{5E4F8001-8653-F9F3-6A56-1FDDF2D31D33}"/>
                </a:ext>
              </a:extLst>
            </p:cNvPr>
            <p:cNvSpPr txBox="1"/>
            <p:nvPr/>
          </p:nvSpPr>
          <p:spPr>
            <a:xfrm>
              <a:off x="24263897" y="17671021"/>
              <a:ext cx="8565973" cy="561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</a:rPr>
                <a:t>Figure 3: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</a:rPr>
                <a:t>Imaging and Overnight Hospitalizations</a:t>
              </a:r>
            </a:p>
          </p:txBody>
        </p:sp>
      </p:grpSp>
      <p:sp>
        <p:nvSpPr>
          <p:cNvPr id="1029" name="TextBox 1028">
            <a:extLst>
              <a:ext uri="{FF2B5EF4-FFF2-40B4-BE49-F238E27FC236}">
                <a16:creationId xmlns:a16="http://schemas.microsoft.com/office/drawing/2014/main" id="{10A89CF1-AEB4-0A87-5C19-1C09594929EB}"/>
              </a:ext>
            </a:extLst>
          </p:cNvPr>
          <p:cNvSpPr txBox="1"/>
          <p:nvPr/>
        </p:nvSpPr>
        <p:spPr>
          <a:xfrm>
            <a:off x="35325087" y="5994188"/>
            <a:ext cx="14667343" cy="101566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  </a:t>
            </a:r>
            <a:r>
              <a:rPr lang="en-US" sz="6000" b="1" dirty="0">
                <a:solidFill>
                  <a:schemeClr val="bg1"/>
                </a:solidFill>
              </a:rPr>
              <a:t>RESULTS (CONT.)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1E0F1B-718F-90B7-2A3B-CAD68156AA81}"/>
              </a:ext>
            </a:extLst>
          </p:cNvPr>
          <p:cNvGrpSpPr/>
          <p:nvPr/>
        </p:nvGrpSpPr>
        <p:grpSpPr>
          <a:xfrm>
            <a:off x="16280712" y="26133608"/>
            <a:ext cx="16832349" cy="6685935"/>
            <a:chOff x="16639500" y="26165831"/>
            <a:chExt cx="16832349" cy="6240501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9EE95445-D5B8-4BA9-070F-3165DB13295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04323542"/>
                </p:ext>
              </p:extLst>
            </p:nvPr>
          </p:nvGraphicFramePr>
          <p:xfrm>
            <a:off x="17400600" y="26188464"/>
            <a:ext cx="16071249" cy="62178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EA275E-9BE5-2C9B-9547-0D823243176C}"/>
                </a:ext>
              </a:extLst>
            </p:cNvPr>
            <p:cNvSpPr txBox="1"/>
            <p:nvPr/>
          </p:nvSpPr>
          <p:spPr>
            <a:xfrm>
              <a:off x="16639500" y="26165831"/>
              <a:ext cx="9190951" cy="1465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</a:rPr>
                <a:t>Figure 4: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</a:rPr>
                <a:t>Immunotherapy </a:t>
              </a:r>
            </a:p>
            <a:p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</a:rPr>
                <a:t>  Use and Outpatient Visits</a:t>
              </a:r>
            </a:p>
            <a:p>
              <a:endParaRPr lang="en-US" sz="32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6143A8E-54EA-F006-1998-FDB486250B95}"/>
              </a:ext>
            </a:extLst>
          </p:cNvPr>
          <p:cNvSpPr txBox="1"/>
          <p:nvPr/>
        </p:nvSpPr>
        <p:spPr>
          <a:xfrm>
            <a:off x="35478742" y="16264322"/>
            <a:ext cx="14667343" cy="101566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  </a:t>
            </a:r>
            <a:r>
              <a:rPr lang="en-US" sz="6000" b="1" dirty="0">
                <a:solidFill>
                  <a:schemeClr val="bg1"/>
                </a:solidFill>
              </a:rPr>
              <a:t>DISCUSSION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0DEE5D-FDCD-0D41-C3FB-AD0DD0D36DE1}"/>
              </a:ext>
            </a:extLst>
          </p:cNvPr>
          <p:cNvSpPr txBox="1"/>
          <p:nvPr/>
        </p:nvSpPr>
        <p:spPr>
          <a:xfrm>
            <a:off x="35380524" y="28489087"/>
            <a:ext cx="14667343" cy="101566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  </a:t>
            </a:r>
            <a:r>
              <a:rPr lang="en-US" sz="6000" b="1" dirty="0">
                <a:solidFill>
                  <a:schemeClr val="bg1"/>
                </a:solidFill>
              </a:rPr>
              <a:t>REFERENCES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E9E856-3F9E-2F67-CB6F-EF9185445CC7}"/>
              </a:ext>
            </a:extLst>
          </p:cNvPr>
          <p:cNvSpPr txBox="1"/>
          <p:nvPr/>
        </p:nvSpPr>
        <p:spPr>
          <a:xfrm>
            <a:off x="35380524" y="30735666"/>
            <a:ext cx="14667343" cy="101566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  </a:t>
            </a:r>
            <a:r>
              <a:rPr lang="en-US" sz="6000" b="1" dirty="0">
                <a:solidFill>
                  <a:schemeClr val="bg1"/>
                </a:solidFill>
              </a:rPr>
              <a:t>ACKNOWLEDGEMENTS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1E96C2-3974-CA4B-2CBC-E07C40BB8B64}"/>
              </a:ext>
            </a:extLst>
          </p:cNvPr>
          <p:cNvSpPr txBox="1"/>
          <p:nvPr/>
        </p:nvSpPr>
        <p:spPr>
          <a:xfrm>
            <a:off x="35970179" y="29658448"/>
            <a:ext cx="14667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1. Papp V, Magyari M, Aktas O, et al. Worldwide Incidence and Prevalence of Neuromyelitis Optica: A Systematic Review. </a:t>
            </a:r>
            <a:r>
              <a:rPr lang="en-US" sz="3200" b="0" i="1" u="none" strike="noStrike" dirty="0">
                <a:solidFill>
                  <a:srgbClr val="212121"/>
                </a:solidFill>
                <a:effectLst/>
              </a:rPr>
              <a:t>Neurology</a:t>
            </a:r>
            <a:r>
              <a:rPr lang="en-US" sz="3200" b="0" i="0" u="none" strike="noStrike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. 2021;96(2):59-77. </a:t>
            </a:r>
            <a:endParaRPr lang="en-US" sz="3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D10248-50C9-CF89-7A8F-A9A621068540}"/>
              </a:ext>
            </a:extLst>
          </p:cNvPr>
          <p:cNvSpPr txBox="1"/>
          <p:nvPr/>
        </p:nvSpPr>
        <p:spPr>
          <a:xfrm>
            <a:off x="35321711" y="7071668"/>
            <a:ext cx="14824374" cy="975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752475">
              <a:buFont typeface="Arial" panose="020B0604020202020204" pitchFamily="34" charset="0"/>
              <a:buChar char="•"/>
            </a:pPr>
            <a:r>
              <a:rPr lang="en-US" sz="3700" dirty="0"/>
              <a:t>Prevalence of NMOSD in the TriNetX database was 1.89 per 100,000, similar to previously reported worldwide prevalence</a:t>
            </a:r>
            <a:r>
              <a:rPr lang="en-US" sz="3700" baseline="30000" dirty="0"/>
              <a:t>1</a:t>
            </a:r>
            <a:r>
              <a:rPr lang="en-US" sz="3700" dirty="0"/>
              <a:t> </a:t>
            </a:r>
          </a:p>
          <a:p>
            <a:pPr marL="685800" indent="-738188">
              <a:buFont typeface="Arial" panose="020B0604020202020204" pitchFamily="34" charset="0"/>
              <a:buChar char="•"/>
            </a:pPr>
            <a:r>
              <a:rPr lang="en-US" sz="3700" dirty="0"/>
              <a:t>Across all age groups, 76.8% of patients were female </a:t>
            </a:r>
          </a:p>
          <a:p>
            <a:pPr marL="685800" indent="-738188">
              <a:buFont typeface="Arial" panose="020B0604020202020204" pitchFamily="34" charset="0"/>
              <a:buChar char="•"/>
            </a:pPr>
            <a:r>
              <a:rPr lang="en-US" sz="3700" dirty="0"/>
              <a:t>Across all age groups, race distribution was 51.3% white, 30.6% black, 3.4% Asian. </a:t>
            </a:r>
          </a:p>
          <a:p>
            <a:pPr marL="685800" indent="-738188">
              <a:buFont typeface="Arial" panose="020B0604020202020204" pitchFamily="34" charset="0"/>
              <a:buChar char="•"/>
            </a:pPr>
            <a:r>
              <a:rPr lang="en-US" sz="3700" dirty="0"/>
              <a:t>Adolescent and young adult patients (ages 11-31) represented 19.6% of the population of NMOSD patients</a:t>
            </a:r>
          </a:p>
          <a:p>
            <a:pPr marL="685800" indent="-738188">
              <a:buFont typeface="Arial" panose="020B0604020202020204" pitchFamily="34" charset="0"/>
              <a:buChar char="•"/>
            </a:pPr>
            <a:r>
              <a:rPr lang="en-US" sz="3700" dirty="0"/>
              <a:t>Rate of recorded immunotherapy use ranged from 6.1% (ages &lt;11) to 22.5% (ages 11-17). </a:t>
            </a:r>
          </a:p>
          <a:p>
            <a:pPr marL="685800" indent="-738188">
              <a:buFont typeface="Arial" panose="020B0604020202020204" pitchFamily="34" charset="0"/>
              <a:buChar char="•"/>
            </a:pPr>
            <a:r>
              <a:rPr lang="en-US" sz="3700" dirty="0"/>
              <a:t>In adults (&gt;18  yrs), the rate of recorded immunotherapy use was lowest in patients 26-31 yrs (11.2%). </a:t>
            </a:r>
          </a:p>
          <a:p>
            <a:pPr marL="685800" indent="-738188">
              <a:buFont typeface="Arial" panose="020B0604020202020204" pitchFamily="34" charset="0"/>
              <a:buChar char="•"/>
            </a:pPr>
            <a:r>
              <a:rPr lang="en-US" sz="3700" dirty="0"/>
              <a:t>Use immunotherapy use was lower in patients ages 18-31 compared to patients ages 11-17</a:t>
            </a:r>
          </a:p>
          <a:p>
            <a:pPr marL="685800" indent="-738188">
              <a:buFont typeface="Arial" panose="020B0604020202020204" pitchFamily="34" charset="0"/>
              <a:buChar char="•"/>
            </a:pPr>
            <a:r>
              <a:rPr lang="en-US" sz="3700" dirty="0"/>
              <a:t>Average number of outpatient visits in the prior 12 months was highest in patients ages 18-25 (average 12.4 visits) and lowest in ages 1-17 (average 7.2 visits)</a:t>
            </a:r>
          </a:p>
          <a:p>
            <a:pPr marL="685800" indent="-738188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82C481-1724-815F-8339-18403DD6235F}"/>
              </a:ext>
            </a:extLst>
          </p:cNvPr>
          <p:cNvSpPr txBox="1"/>
          <p:nvPr/>
        </p:nvSpPr>
        <p:spPr>
          <a:xfrm>
            <a:off x="35544670" y="31966583"/>
            <a:ext cx="1373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7"/>
            <a:r>
              <a:rPr lang="en-US" sz="3600" dirty="0"/>
              <a:t>Funding was provided by the Sumaira Foundation Spark Grant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D1EEB3-A36A-D0C3-A31E-BC6D77C6ABCC}"/>
              </a:ext>
            </a:extLst>
          </p:cNvPr>
          <p:cNvSpPr txBox="1"/>
          <p:nvPr/>
        </p:nvSpPr>
        <p:spPr>
          <a:xfrm rot="16200000">
            <a:off x="31529227" y="28661729"/>
            <a:ext cx="394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Immunotherapy Use (%)</a:t>
            </a:r>
          </a:p>
        </p:txBody>
      </p:sp>
    </p:spTree>
    <p:extLst>
      <p:ext uri="{BB962C8B-B14F-4D97-AF65-F5344CB8AC3E}">
        <p14:creationId xmlns:p14="http://schemas.microsoft.com/office/powerpoint/2010/main" val="227878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10167</TotalTime>
  <Words>878</Words>
  <Application>Microsoft Macintosh PowerPoint</Application>
  <PresentationFormat>Custom</PresentationFormat>
  <Paragraphs>77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Worksheet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Burton</dc:creator>
  <cp:lastModifiedBy>Ka-Ho Wong</cp:lastModifiedBy>
  <cp:revision>306</cp:revision>
  <cp:lastPrinted>2017-02-20T21:38:18Z</cp:lastPrinted>
  <dcterms:created xsi:type="dcterms:W3CDTF">2014-01-28T07:27:25Z</dcterms:created>
  <dcterms:modified xsi:type="dcterms:W3CDTF">2024-04-29T17:56:34Z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