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51206400" cy="32918400"/>
  <p:notesSz cx="9296400" cy="14782800"/>
  <p:defaultTextStyle>
    <a:defPPr>
      <a:defRPr lang="en-US"/>
    </a:defPPr>
    <a:lvl1pPr marL="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1pPr>
    <a:lvl2pPr marL="2018995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2pPr>
    <a:lvl3pPr marL="403799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3pPr>
    <a:lvl4pPr marL="605698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4pPr>
    <a:lvl5pPr marL="807598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5pPr>
    <a:lvl6pPr marL="1009497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6pPr>
    <a:lvl7pPr marL="1211397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7pPr>
    <a:lvl8pPr marL="1413296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8pPr>
    <a:lvl9pPr marL="16151962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Majersik" initials="J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9900"/>
    <a:srgbClr val="FFCCFF"/>
    <a:srgbClr val="FFCC00"/>
    <a:srgbClr val="9999FF"/>
    <a:srgbClr val="CCCCFF"/>
    <a:srgbClr val="FF9933"/>
    <a:srgbClr val="FF990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995" autoAdjust="0"/>
    <p:restoredTop sz="95154" autoAdjust="0"/>
  </p:normalViewPr>
  <p:slideViewPr>
    <p:cSldViewPr snapToGrid="0">
      <p:cViewPr>
        <p:scale>
          <a:sx n="63" d="100"/>
          <a:sy n="63" d="100"/>
        </p:scale>
        <p:origin x="-40" y="-1512"/>
      </p:cViewPr>
      <p:guideLst>
        <p:guide orient="horz" pos="10368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1" d="100"/>
          <a:sy n="31" d="100"/>
        </p:scale>
        <p:origin x="28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39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739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0A4D5-D827-4024-B728-D4A517102D11}" type="datetimeFigureOut">
              <a:rPr lang="en-US" smtClean="0"/>
              <a:t>4/3/23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6550" y="1108075"/>
            <a:ext cx="8623300" cy="5543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7021513"/>
            <a:ext cx="7435850" cy="6653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414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140414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D4214-65A5-4D09-9F71-D86576B762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6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D4214-65A5-4D09-9F71-D86576B762A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2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5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1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6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7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54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9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9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C92E6-DE91-4325-8CA8-735157E9B16C}" type="datetimeFigureOut">
              <a:rPr lang="en-US" smtClean="0"/>
              <a:pPr/>
              <a:t>4/3/23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F9BC-0AC1-4421-B32E-F38D00ACA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4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66000">
              <a:srgbClr val="DB797A"/>
            </a:gs>
            <a:gs pos="100000">
              <a:srgbClr val="C00000"/>
            </a:gs>
            <a:gs pos="19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ier 1 Graphc Standards: Foundation for Brand Maintenance and Evolution">
            <a:extLst>
              <a:ext uri="{FF2B5EF4-FFF2-40B4-BE49-F238E27FC236}">
                <a16:creationId xmlns:a16="http://schemas.microsoft.com/office/drawing/2014/main" id="{EB4EB7A9-F479-B9EE-5E00-7599731D6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27" y="239079"/>
            <a:ext cx="4593048" cy="459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F030C35-BC6F-D945-BD73-ED5646BB7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50069" y="361415"/>
            <a:ext cx="4962929" cy="4966593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17075" y="6353706"/>
            <a:ext cx="50777289" cy="26325617"/>
            <a:chOff x="1219058" y="6927898"/>
            <a:chExt cx="49865946" cy="24683426"/>
          </a:xfrm>
        </p:grpSpPr>
        <p:sp>
          <p:nvSpPr>
            <p:cNvPr id="3" name="Rectangle 2"/>
            <p:cNvSpPr/>
            <p:nvPr/>
          </p:nvSpPr>
          <p:spPr>
            <a:xfrm>
              <a:off x="1219058" y="6927898"/>
              <a:ext cx="14391908" cy="24683424"/>
            </a:xfrm>
            <a:prstGeom prst="rect">
              <a:avLst/>
            </a:prstGeom>
            <a:ln w="28575">
              <a:noFill/>
            </a:ln>
            <a:effectLst>
              <a:outerShdw blurRad="647700" dir="4680000" algn="ctr" rotWithShape="0">
                <a:srgbClr val="000000">
                  <a:alpha val="43137"/>
                </a:srgbClr>
              </a:outerShdw>
              <a:softEdge rad="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003283" y="7024884"/>
              <a:ext cx="18541723" cy="24586440"/>
            </a:xfrm>
            <a:prstGeom prst="rect">
              <a:avLst/>
            </a:prstGeom>
            <a:ln w="28575">
              <a:noFill/>
            </a:ln>
            <a:effectLst>
              <a:outerShdw blurRad="647700" dir="4680000" algn="ctr" rotWithShape="0">
                <a:srgbClr val="000000">
                  <a:alpha val="43137"/>
                </a:srgbClr>
              </a:outerShdw>
              <a:softEdge rad="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4937322" y="6950909"/>
              <a:ext cx="16147682" cy="24650020"/>
            </a:xfrm>
            <a:prstGeom prst="rect">
              <a:avLst/>
            </a:prstGeom>
            <a:ln w="28575">
              <a:noFill/>
            </a:ln>
            <a:effectLst>
              <a:outerShdw blurRad="647700" dir="4680000" algn="ctr" rotWithShape="0">
                <a:srgbClr val="000000">
                  <a:alpha val="43137"/>
                </a:srgbClr>
              </a:outerShdw>
              <a:softEdge rad="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486400" y="1097280"/>
            <a:ext cx="36896040" cy="1315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83043" y="8548577"/>
            <a:ext cx="15252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4509738" y="6171204"/>
            <a:ext cx="16494090" cy="101566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  RESULTS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46531" y="30491758"/>
            <a:ext cx="16452871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6000" dirty="0"/>
              <a:t>  </a:t>
            </a:r>
            <a:r>
              <a:rPr lang="en-US" sz="6000" b="1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628631" y="31507421"/>
            <a:ext cx="16169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The study was funded by Sumaira Foundation Spark Grant</a:t>
            </a:r>
            <a:r>
              <a:rPr lang="en-US" sz="3200" dirty="0"/>
              <a:t>. The University of Utah Graduate Study and Department of Population Health Sciences provided support for Ka-Ho Wong.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66602" y="2621053"/>
            <a:ext cx="4128346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/>
              <a:t>Ka-Ho Wong MBA</a:t>
            </a:r>
            <a:r>
              <a:rPr lang="en-US" sz="5000" baseline="30000" dirty="0"/>
              <a:t>1</a:t>
            </a:r>
            <a:r>
              <a:rPr lang="en-US" sz="5000" dirty="0"/>
              <a:t>, Abigail Sorenson</a:t>
            </a:r>
            <a:r>
              <a:rPr lang="en-US" sz="5000" baseline="30000" dirty="0"/>
              <a:t>2</a:t>
            </a:r>
            <a:r>
              <a:rPr lang="en-US" sz="5000" dirty="0"/>
              <a:t>, </a:t>
            </a:r>
            <a:r>
              <a:rPr lang="en-US" sz="5000" dirty="0" err="1"/>
              <a:t>Heewon</a:t>
            </a:r>
            <a:r>
              <a:rPr lang="en-US" sz="5000" dirty="0"/>
              <a:t> Hwang BS</a:t>
            </a:r>
            <a:r>
              <a:rPr lang="en-US" sz="5000" baseline="30000" dirty="0"/>
              <a:t>3</a:t>
            </a:r>
            <a:r>
              <a:rPr lang="en-US" sz="5000" dirty="0"/>
              <a:t>, Sama Noroozi Gilandehi MD</a:t>
            </a:r>
            <a:r>
              <a:rPr lang="en-US" sz="5000" baseline="30000" dirty="0"/>
              <a:t>1</a:t>
            </a:r>
            <a:r>
              <a:rPr lang="en-US" sz="5000" dirty="0"/>
              <a:t>, Trieste Francis BS</a:t>
            </a:r>
            <a:r>
              <a:rPr lang="en-US" sz="5000" baseline="30000" dirty="0"/>
              <a:t>1</a:t>
            </a:r>
            <a:r>
              <a:rPr lang="en-US" sz="5000" dirty="0"/>
              <a:t>, Sarah Germaine DO</a:t>
            </a:r>
            <a:r>
              <a:rPr lang="en-US" sz="5000" baseline="30000" dirty="0"/>
              <a:t>1</a:t>
            </a:r>
            <a:r>
              <a:rPr lang="en-US" sz="5000" dirty="0"/>
              <a:t>,Melissa Wright MD</a:t>
            </a:r>
            <a:r>
              <a:rPr lang="en-US" sz="5000" baseline="30000" dirty="0"/>
              <a:t>1,4</a:t>
            </a:r>
            <a:r>
              <a:rPr lang="en-US" sz="5000" dirty="0"/>
              <a:t>, </a:t>
            </a:r>
          </a:p>
          <a:p>
            <a:pPr algn="ctr"/>
            <a:r>
              <a:rPr lang="en-US" sz="5000" dirty="0"/>
              <a:t>Jonathan Galli MD</a:t>
            </a:r>
            <a:r>
              <a:rPr lang="en-US" sz="5000" baseline="30000" dirty="0"/>
              <a:t>1,5</a:t>
            </a:r>
            <a:r>
              <a:rPr lang="en-US" sz="5000" dirty="0"/>
              <a:t>, Robert Kadish MD</a:t>
            </a:r>
            <a:r>
              <a:rPr lang="en-US" sz="5000" baseline="30000" dirty="0"/>
              <a:t>1</a:t>
            </a:r>
            <a:r>
              <a:rPr lang="en-US" sz="5000" dirty="0"/>
              <a:t>, Julia Klein APRN</a:t>
            </a:r>
            <a:r>
              <a:rPr lang="en-US" sz="5000" baseline="30000" dirty="0"/>
              <a:t>1</a:t>
            </a:r>
            <a:r>
              <a:rPr lang="en-US" sz="5000" dirty="0"/>
              <a:t> M. Mateo Paz Soldan MD, PhD</a:t>
            </a:r>
            <a:r>
              <a:rPr lang="en-US" sz="5000" baseline="30000" dirty="0"/>
              <a:t>1,5</a:t>
            </a:r>
            <a:r>
              <a:rPr lang="en-US" sz="5000" dirty="0"/>
              <a:t>, John Greenlee MD</a:t>
            </a:r>
            <a:r>
              <a:rPr lang="en-US" sz="5000" baseline="30000" dirty="0"/>
              <a:t>1,5</a:t>
            </a:r>
            <a:r>
              <a:rPr lang="en-US" sz="5000" dirty="0"/>
              <a:t>, John Rose MD</a:t>
            </a:r>
            <a:r>
              <a:rPr lang="en-US" sz="5000" baseline="30000" dirty="0"/>
              <a:t>1,5</a:t>
            </a:r>
            <a:r>
              <a:rPr lang="en-US" sz="5000" dirty="0"/>
              <a:t>, </a:t>
            </a:r>
          </a:p>
          <a:p>
            <a:pPr algn="ctr"/>
            <a:r>
              <a:rPr lang="en-US" sz="5000" dirty="0"/>
              <a:t>Tammy L. Smith MD, PhD</a:t>
            </a:r>
            <a:r>
              <a:rPr lang="en-US" sz="5000" baseline="30000" dirty="0"/>
              <a:t>1,5</a:t>
            </a:r>
            <a:r>
              <a:rPr lang="en-US" sz="5000" dirty="0"/>
              <a:t>, and Stacey L. Clardy MD, PhD</a:t>
            </a:r>
            <a:r>
              <a:rPr lang="en-US" sz="5000" baseline="30000" dirty="0"/>
              <a:t>1,5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4546531" y="17719746"/>
            <a:ext cx="16442795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6000" dirty="0"/>
              <a:t>  </a:t>
            </a:r>
            <a:r>
              <a:rPr lang="en-US" sz="6000" b="1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98254" y="95948"/>
            <a:ext cx="441621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400" b="1" dirty="0">
                <a:latin typeface="Arial" charset="0"/>
                <a:ea typeface="Arial" charset="0"/>
                <a:cs typeface="Arial" charset="0"/>
              </a:rPr>
              <a:t> Misdiagnosis of Neuromyelitis Optica Spectrum Disorder as Multiple Sclerosis: </a:t>
            </a:r>
          </a:p>
          <a:p>
            <a:pPr algn="ctr"/>
            <a:r>
              <a:rPr lang="en-US" sz="8400" b="1" dirty="0">
                <a:latin typeface="Arial" charset="0"/>
                <a:ea typeface="Arial" charset="0"/>
                <a:cs typeface="Arial" charset="0"/>
              </a:rPr>
              <a:t>Multi-institutional database analysis in the United States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598107" y="7217177"/>
            <a:ext cx="15524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Table 2: </a:t>
            </a:r>
            <a:r>
              <a:rPr lang="en-US" sz="3600" dirty="0"/>
              <a:t>Frequency Measurement of three groups in TriNetX</a:t>
            </a:r>
            <a:endParaRPr lang="en-US" sz="3600" u="sng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21F6C5-918A-4646-81AA-4FE1B8C78511}"/>
              </a:ext>
            </a:extLst>
          </p:cNvPr>
          <p:cNvSpPr txBox="1"/>
          <p:nvPr/>
        </p:nvSpPr>
        <p:spPr>
          <a:xfrm>
            <a:off x="204665" y="7441316"/>
            <a:ext cx="139815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charset="0"/>
              <a:buChar char="•"/>
            </a:pPr>
            <a:r>
              <a:rPr lang="en-US" sz="4800" dirty="0"/>
              <a:t>Ascertain the frequency of Neuromyelitis Optica Spectrum Disorder (NMOSD) misdiagnosis as Multiple Sclerosis (MS).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Examine the frequency of misdiagnosis rates in the census regions in a national cohort.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A3AF34-E7EF-1244-A57B-A3CC403C21BE}"/>
              </a:ext>
            </a:extLst>
          </p:cNvPr>
          <p:cNvSpPr txBox="1"/>
          <p:nvPr/>
        </p:nvSpPr>
        <p:spPr>
          <a:xfrm>
            <a:off x="214942" y="6169297"/>
            <a:ext cx="14667343" cy="101566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6000" dirty="0"/>
              <a:t>  </a:t>
            </a:r>
            <a:r>
              <a:rPr lang="en-US" sz="6000" b="1" dirty="0">
                <a:solidFill>
                  <a:schemeClr val="bg1"/>
                </a:solidFill>
              </a:rPr>
              <a:t>OBJECTIVES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FAFACFC-FD6A-4F4E-A078-A944E1454EA1}"/>
              </a:ext>
            </a:extLst>
          </p:cNvPr>
          <p:cNvSpPr txBox="1"/>
          <p:nvPr/>
        </p:nvSpPr>
        <p:spPr>
          <a:xfrm>
            <a:off x="204664" y="11455285"/>
            <a:ext cx="14679753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  </a:t>
            </a:r>
            <a:r>
              <a:rPr lang="en-US" sz="6000" b="1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E2E3B2B-1019-C94A-8A3D-886D9F0912F2}"/>
              </a:ext>
            </a:extLst>
          </p:cNvPr>
          <p:cNvSpPr txBox="1"/>
          <p:nvPr/>
        </p:nvSpPr>
        <p:spPr>
          <a:xfrm>
            <a:off x="202532" y="20353370"/>
            <a:ext cx="14679753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6000" dirty="0"/>
              <a:t>  </a:t>
            </a:r>
            <a:r>
              <a:rPr lang="en-US" sz="60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8554F6-F1F8-E50F-E5AC-CE7E24B93C28}"/>
              </a:ext>
            </a:extLst>
          </p:cNvPr>
          <p:cNvSpPr txBox="1"/>
          <p:nvPr/>
        </p:nvSpPr>
        <p:spPr>
          <a:xfrm>
            <a:off x="5880408" y="4929343"/>
            <a:ext cx="39197825" cy="230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Neurology, University of Utah, Salt Lake City UT, USA  2.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California, Berkeley CA, USA  3. Department of Biostatistics, University of Utah, Salt Lake City UT, USA 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Children's Hospital, Salt Lake City UT, USA  5.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George E. Wahlen Department of Veterans Affairs Medical Center, Salt Lake City UT, USA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4F1401-EE34-C900-E021-B8CC79FAF2BF}"/>
              </a:ext>
            </a:extLst>
          </p:cNvPr>
          <p:cNvSpPr txBox="1"/>
          <p:nvPr/>
        </p:nvSpPr>
        <p:spPr>
          <a:xfrm>
            <a:off x="268491" y="12534405"/>
            <a:ext cx="1415347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charset="0"/>
              <a:buChar char="•"/>
            </a:pPr>
            <a:r>
              <a:rPr lang="en-US" sz="4800" dirty="0"/>
              <a:t>NMOSD is an antibody-mediated inflammatory disease of the central nervous system (CNS) that targets the optic nerves, spinal cord, and certain brain regions. 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NMOSD patients may be misdiagnosed with the more common condition of MS, given some shared signs/symptoms. 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Misdiagnosed NMOSD patients may be exposed to certain MS disease modifying therapies (DMTs) that could worsen morbidity associated with NMOSD.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1D3D02-16D5-9374-FEDF-158D1044E1A1}"/>
              </a:ext>
            </a:extLst>
          </p:cNvPr>
          <p:cNvSpPr txBox="1"/>
          <p:nvPr/>
        </p:nvSpPr>
        <p:spPr>
          <a:xfrm>
            <a:off x="408403" y="21495946"/>
            <a:ext cx="14192553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charset="0"/>
              <a:buChar char="•"/>
            </a:pPr>
            <a:r>
              <a:rPr lang="en-US" sz="4800" dirty="0">
                <a:effectLst/>
                <a:ea typeface="Calibri" panose="020F0502020204030204" pitchFamily="34" charset="0"/>
              </a:rPr>
              <a:t>This is a </a:t>
            </a:r>
            <a:r>
              <a:rPr lang="en-US" sz="4800" dirty="0">
                <a:ea typeface="Calibri" panose="020F0502020204030204" pitchFamily="34" charset="0"/>
              </a:rPr>
              <a:t>post hoc analysis</a:t>
            </a:r>
            <a:r>
              <a:rPr lang="en-US" sz="4800" dirty="0">
                <a:effectLst/>
                <a:ea typeface="Calibri" panose="020F0502020204030204" pitchFamily="34" charset="0"/>
              </a:rPr>
              <a:t> study with de-identified aggregate data utilizing TriNetX. 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>
                <a:ea typeface="Calibri" panose="020F0502020204030204" pitchFamily="34" charset="0"/>
              </a:rPr>
              <a:t>TriNetX is </a:t>
            </a:r>
            <a:r>
              <a:rPr lang="en-US" sz="4800" dirty="0">
                <a:effectLst/>
                <a:ea typeface="Calibri" panose="020F0502020204030204" pitchFamily="34" charset="0"/>
              </a:rPr>
              <a:t>a collaborative health research network providing access to statistics on electronic medical records that included sixty-one health care organizations (HCOs) within the US. 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>
                <a:effectLst/>
                <a:ea typeface="Calibri" panose="020F0502020204030204" pitchFamily="34" charset="0"/>
              </a:rPr>
              <a:t>7657 patients with the ICD-10 code of NMOSD (G36.0) were queried within the database from 2008 to 2022. 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>
                <a:ea typeface="Calibri" panose="020F0502020204030204" pitchFamily="34" charset="0"/>
              </a:rPr>
              <a:t>Of the total, 3617 patients had ICD-10 codes for both NMOSD and MS (G35.0).</a:t>
            </a:r>
            <a:endParaRPr lang="en-US" sz="4800" dirty="0">
              <a:effectLst/>
              <a:ea typeface="Calibri" panose="020F0502020204030204" pitchFamily="34" charset="0"/>
            </a:endParaRPr>
          </a:p>
          <a:p>
            <a:pPr marL="685800" indent="-685800">
              <a:buFont typeface="Arial" charset="0"/>
              <a:buChar char="•"/>
            </a:pPr>
            <a:r>
              <a:rPr lang="en-US" sz="4800" dirty="0">
                <a:effectLst/>
                <a:ea typeface="Calibri" panose="020F0502020204030204" pitchFamily="34" charset="0"/>
              </a:rPr>
              <a:t>We included patients with at least 3 visits with the ICD-10 codes of G36.0 or G35.0 after initial diagnosis to increase diagnosis sensitivity (</a:t>
            </a:r>
            <a:r>
              <a:rPr lang="en-US" sz="4800" b="1" dirty="0">
                <a:effectLst/>
                <a:ea typeface="Calibri" panose="020F0502020204030204" pitchFamily="34" charset="0"/>
              </a:rPr>
              <a:t>Figure 1</a:t>
            </a:r>
            <a:r>
              <a:rPr lang="en-US" sz="4800" dirty="0">
                <a:effectLst/>
                <a:ea typeface="Calibri" panose="020F0502020204030204" pitchFamily="34" charset="0"/>
              </a:rPr>
              <a:t>).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>
                <a:ea typeface="Calibri" panose="020F0502020204030204" pitchFamily="34" charset="0"/>
              </a:rPr>
              <a:t>D</a:t>
            </a:r>
            <a:r>
              <a:rPr lang="en-US" sz="4800" dirty="0">
                <a:effectLst/>
                <a:ea typeface="Calibri" panose="020F0502020204030204" pitchFamily="34" charset="0"/>
              </a:rPr>
              <a:t>ata was completely de-identified.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FA8558-519F-02C0-0752-6DE917056BD9}"/>
              </a:ext>
            </a:extLst>
          </p:cNvPr>
          <p:cNvSpPr/>
          <p:nvPr/>
        </p:nvSpPr>
        <p:spPr>
          <a:xfrm>
            <a:off x="17202162" y="8103254"/>
            <a:ext cx="5743835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TriNetX Database Search</a:t>
            </a:r>
          </a:p>
          <a:p>
            <a:pPr algn="ctr"/>
            <a:r>
              <a:rPr lang="en-US" sz="3600" dirty="0"/>
              <a:t>ICD-10 (G36.0)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(n=7657)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42776C-E207-8615-3C87-2048F8EFE76E}"/>
              </a:ext>
            </a:extLst>
          </p:cNvPr>
          <p:cNvSpPr/>
          <p:nvPr/>
        </p:nvSpPr>
        <p:spPr>
          <a:xfrm>
            <a:off x="15408045" y="7144818"/>
            <a:ext cx="9611800" cy="1225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/>
              <a:t>Figure 1: </a:t>
            </a:r>
            <a:r>
              <a:rPr lang="en-US" sz="4000" dirty="0"/>
              <a:t>Flow Diagram of Study Inclusion</a:t>
            </a:r>
          </a:p>
          <a:p>
            <a:endParaRPr lang="en-US" sz="28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BB61D5-0D94-0DD8-0159-FE02BFBAD166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19861471" y="9866536"/>
            <a:ext cx="0" cy="863954"/>
          </a:xfrm>
          <a:prstGeom prst="line">
            <a:avLst/>
          </a:prstGeom>
          <a:ln w="444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2E6F334-5F33-858F-7A47-A4302ADF0177}"/>
              </a:ext>
            </a:extLst>
          </p:cNvPr>
          <p:cNvSpPr/>
          <p:nvPr/>
        </p:nvSpPr>
        <p:spPr>
          <a:xfrm>
            <a:off x="16405918" y="10730490"/>
            <a:ext cx="6911106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Screening ICD-10 of both NMOSD (G36.0) and MS (G35.0)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</a:t>
            </a:r>
            <a:r>
              <a:rPr lang="en-US" sz="3600" b="1" dirty="0">
                <a:solidFill>
                  <a:srgbClr val="C00000"/>
                </a:solidFill>
                <a:ea typeface="Calibri" panose="020F0502020204030204" pitchFamily="34" charset="0"/>
              </a:rPr>
              <a:t> 3617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AC8BA70-25FC-DE12-82FA-311F7692121C}"/>
              </a:ext>
            </a:extLst>
          </p:cNvPr>
          <p:cNvCxnSpPr>
            <a:cxnSpLocks/>
          </p:cNvCxnSpPr>
          <p:nvPr/>
        </p:nvCxnSpPr>
        <p:spPr>
          <a:xfrm>
            <a:off x="20777521" y="12473781"/>
            <a:ext cx="0" cy="2534210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E89F8AE-BA41-D20F-C9AA-3EDC230E9D70}"/>
              </a:ext>
            </a:extLst>
          </p:cNvPr>
          <p:cNvSpPr/>
          <p:nvPr/>
        </p:nvSpPr>
        <p:spPr>
          <a:xfrm>
            <a:off x="17618814" y="14982044"/>
            <a:ext cx="7092974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At least 3 consecutive visits coded as MS or NMOSD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</a:t>
            </a:r>
            <a:r>
              <a:rPr lang="en-US" sz="3600" b="1" dirty="0">
                <a:solidFill>
                  <a:srgbClr val="C00000"/>
                </a:solidFill>
                <a:ea typeface="Calibri" panose="020F0502020204030204" pitchFamily="34" charset="0"/>
              </a:rPr>
              <a:t> 1265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4CC846-0DA5-C937-CEAF-79D0F66676D7}"/>
              </a:ext>
            </a:extLst>
          </p:cNvPr>
          <p:cNvCxnSpPr>
            <a:cxnSpLocks/>
          </p:cNvCxnSpPr>
          <p:nvPr/>
        </p:nvCxnSpPr>
        <p:spPr>
          <a:xfrm>
            <a:off x="19861471" y="10238164"/>
            <a:ext cx="5741729" cy="0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8B94ACF9-42C7-B0F4-F37D-3868ED6AFB24}"/>
              </a:ext>
            </a:extLst>
          </p:cNvPr>
          <p:cNvSpPr/>
          <p:nvPr/>
        </p:nvSpPr>
        <p:spPr>
          <a:xfrm>
            <a:off x="25669437" y="9229534"/>
            <a:ext cx="6125687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Exclusive use of ICD-10 Code of NMOSD (G36.0)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(n=4040)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1D34CD-EEEA-DE8F-493E-ED0A8D3C21DF}"/>
              </a:ext>
            </a:extLst>
          </p:cNvPr>
          <p:cNvSpPr/>
          <p:nvPr/>
        </p:nvSpPr>
        <p:spPr>
          <a:xfrm>
            <a:off x="25905399" y="13785665"/>
            <a:ext cx="7417713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&lt; 3 Visits with ICD-10 code of NMOSD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 1426)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7FE605-E3EF-5FF8-1B75-D319243A3F6F}"/>
              </a:ext>
            </a:extLst>
          </p:cNvPr>
          <p:cNvCxnSpPr>
            <a:cxnSpLocks/>
          </p:cNvCxnSpPr>
          <p:nvPr/>
        </p:nvCxnSpPr>
        <p:spPr>
          <a:xfrm>
            <a:off x="21911709" y="16754582"/>
            <a:ext cx="0" cy="571497"/>
          </a:xfrm>
          <a:prstGeom prst="line">
            <a:avLst/>
          </a:prstGeom>
          <a:ln w="444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5F17E4D-5C8D-93F3-AB29-3692641AF078}"/>
              </a:ext>
            </a:extLst>
          </p:cNvPr>
          <p:cNvCxnSpPr>
            <a:cxnSpLocks/>
          </p:cNvCxnSpPr>
          <p:nvPr/>
        </p:nvCxnSpPr>
        <p:spPr>
          <a:xfrm flipH="1">
            <a:off x="17859948" y="17326078"/>
            <a:ext cx="12537674" cy="1"/>
          </a:xfrm>
          <a:prstGeom prst="line">
            <a:avLst/>
          </a:prstGeom>
          <a:ln w="444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DD961E-1C47-E7C1-1B49-88FBCDC0D409}"/>
              </a:ext>
            </a:extLst>
          </p:cNvPr>
          <p:cNvCxnSpPr>
            <a:cxnSpLocks/>
          </p:cNvCxnSpPr>
          <p:nvPr/>
        </p:nvCxnSpPr>
        <p:spPr>
          <a:xfrm>
            <a:off x="17859948" y="17326078"/>
            <a:ext cx="0" cy="571497"/>
          </a:xfrm>
          <a:prstGeom prst="line">
            <a:avLst/>
          </a:prstGeom>
          <a:ln w="444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222010B3-526C-553A-4765-658FCE078B9C}"/>
              </a:ext>
            </a:extLst>
          </p:cNvPr>
          <p:cNvSpPr/>
          <p:nvPr/>
        </p:nvSpPr>
        <p:spPr>
          <a:xfrm>
            <a:off x="15829770" y="17923520"/>
            <a:ext cx="4389475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NMOSD Patients misdiagnosed as MS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</a:t>
            </a:r>
            <a:r>
              <a:rPr lang="en-US" sz="3600" b="1" dirty="0">
                <a:solidFill>
                  <a:srgbClr val="C00000"/>
                </a:solidFill>
                <a:ea typeface="Calibri" panose="020F0502020204030204" pitchFamily="34" charset="0"/>
              </a:rPr>
              <a:t> 308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8A7828A-EBCB-D459-327B-F940F7181A4C}"/>
              </a:ext>
            </a:extLst>
          </p:cNvPr>
          <p:cNvCxnSpPr>
            <a:cxnSpLocks/>
          </p:cNvCxnSpPr>
          <p:nvPr/>
        </p:nvCxnSpPr>
        <p:spPr>
          <a:xfrm>
            <a:off x="23571158" y="17326078"/>
            <a:ext cx="0" cy="571497"/>
          </a:xfrm>
          <a:prstGeom prst="line">
            <a:avLst/>
          </a:prstGeom>
          <a:ln w="444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530C3307-B1C8-AB52-1212-D1B1D7398AC5}"/>
              </a:ext>
            </a:extLst>
          </p:cNvPr>
          <p:cNvSpPr/>
          <p:nvPr/>
        </p:nvSpPr>
        <p:spPr>
          <a:xfrm>
            <a:off x="20777521" y="17923522"/>
            <a:ext cx="5079005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MS Patients misdiagnosed as NMOSD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</a:t>
            </a:r>
            <a:r>
              <a:rPr lang="en-US" sz="3600" b="1" dirty="0">
                <a:solidFill>
                  <a:srgbClr val="C00000"/>
                </a:solidFill>
                <a:ea typeface="Calibri" panose="020F0502020204030204" pitchFamily="34" charset="0"/>
              </a:rPr>
              <a:t> 189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B68453C-0C16-424A-AC70-9CAD661FCAD5}"/>
              </a:ext>
            </a:extLst>
          </p:cNvPr>
          <p:cNvCxnSpPr>
            <a:cxnSpLocks/>
          </p:cNvCxnSpPr>
          <p:nvPr/>
        </p:nvCxnSpPr>
        <p:spPr>
          <a:xfrm>
            <a:off x="30397622" y="17326078"/>
            <a:ext cx="0" cy="571497"/>
          </a:xfrm>
          <a:prstGeom prst="line">
            <a:avLst/>
          </a:prstGeom>
          <a:ln w="444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F6EDB3C4-566C-C809-6FD3-78D4F402FD24}"/>
              </a:ext>
            </a:extLst>
          </p:cNvPr>
          <p:cNvSpPr/>
          <p:nvPr/>
        </p:nvSpPr>
        <p:spPr>
          <a:xfrm>
            <a:off x="26414802" y="17923521"/>
            <a:ext cx="7096719" cy="1746591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Patients diagnosed with MS and NMOSD interchangeably over time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</a:t>
            </a:r>
            <a:r>
              <a:rPr lang="en-US" sz="3600" b="1" dirty="0">
                <a:solidFill>
                  <a:srgbClr val="C00000"/>
                </a:solidFill>
                <a:ea typeface="Calibri" panose="020F0502020204030204" pitchFamily="34" charset="0"/>
              </a:rPr>
              <a:t> 768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3F1F337-C29B-0F10-E3AA-E7C3E9ABE2C3}"/>
              </a:ext>
            </a:extLst>
          </p:cNvPr>
          <p:cNvSpPr txBox="1"/>
          <p:nvPr/>
        </p:nvSpPr>
        <p:spPr>
          <a:xfrm>
            <a:off x="15271494" y="6167189"/>
            <a:ext cx="18880589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  RESULTS</a:t>
            </a:r>
          </a:p>
        </p:txBody>
      </p:sp>
      <p:graphicFrame>
        <p:nvGraphicFramePr>
          <p:cNvPr id="53" name="Table 53">
            <a:extLst>
              <a:ext uri="{FF2B5EF4-FFF2-40B4-BE49-F238E27FC236}">
                <a16:creationId xmlns:a16="http://schemas.microsoft.com/office/drawing/2014/main" id="{ADBD1165-8030-E6AF-C31C-FA3F4CA79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758782"/>
              </p:ext>
            </p:extLst>
          </p:nvPr>
        </p:nvGraphicFramePr>
        <p:xfrm>
          <a:off x="15281771" y="20451933"/>
          <a:ext cx="18870312" cy="1213715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89087">
                  <a:extLst>
                    <a:ext uri="{9D8B030D-6E8A-4147-A177-3AD203B41FA5}">
                      <a16:colId xmlns:a16="http://schemas.microsoft.com/office/drawing/2014/main" val="3871552042"/>
                    </a:ext>
                  </a:extLst>
                </a:gridCol>
                <a:gridCol w="3972076">
                  <a:extLst>
                    <a:ext uri="{9D8B030D-6E8A-4147-A177-3AD203B41FA5}">
                      <a16:colId xmlns:a16="http://schemas.microsoft.com/office/drawing/2014/main" val="935847031"/>
                    </a:ext>
                  </a:extLst>
                </a:gridCol>
                <a:gridCol w="4018808">
                  <a:extLst>
                    <a:ext uri="{9D8B030D-6E8A-4147-A177-3AD203B41FA5}">
                      <a16:colId xmlns:a16="http://schemas.microsoft.com/office/drawing/2014/main" val="2701420792"/>
                    </a:ext>
                  </a:extLst>
                </a:gridCol>
                <a:gridCol w="4290341">
                  <a:extLst>
                    <a:ext uri="{9D8B030D-6E8A-4147-A177-3AD203B41FA5}">
                      <a16:colId xmlns:a16="http://schemas.microsoft.com/office/drawing/2014/main" val="124342976"/>
                    </a:ext>
                  </a:extLst>
                </a:gridCol>
              </a:tblGrid>
              <a:tr h="2907374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NMOSD Patients misdiagnosed as MS</a:t>
                      </a:r>
                    </a:p>
                    <a:p>
                      <a:pPr algn="ctr"/>
                      <a:r>
                        <a:rPr lang="en-US" sz="3600" dirty="0"/>
                        <a:t>(n=</a:t>
                      </a:r>
                      <a:r>
                        <a:rPr lang="en-US" sz="3600" dirty="0">
                          <a:ea typeface="Calibri" panose="020F0502020204030204" pitchFamily="34" charset="0"/>
                        </a:rPr>
                        <a:t> 308</a:t>
                      </a:r>
                      <a:r>
                        <a:rPr lang="en-US" sz="3600" dirty="0"/>
                        <a:t>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MS Patients misdiagnosed as NMOSD</a:t>
                      </a:r>
                    </a:p>
                    <a:p>
                      <a:pPr algn="ctr"/>
                      <a:r>
                        <a:rPr lang="en-US" sz="3600" dirty="0"/>
                        <a:t>(n=</a:t>
                      </a:r>
                      <a:r>
                        <a:rPr lang="en-US" sz="3600" dirty="0">
                          <a:ea typeface="Calibri" panose="020F0502020204030204" pitchFamily="34" charset="0"/>
                        </a:rPr>
                        <a:t> 189</a:t>
                      </a:r>
                      <a:r>
                        <a:rPr lang="en-US" sz="3600" dirty="0"/>
                        <a:t>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Patients diagnosed with MS and NMSDO interchangeably </a:t>
                      </a:r>
                    </a:p>
                    <a:p>
                      <a:pPr algn="ctr"/>
                      <a:r>
                        <a:rPr lang="en-US" sz="3600" dirty="0"/>
                        <a:t>(n=</a:t>
                      </a:r>
                      <a:r>
                        <a:rPr lang="en-US" sz="3600" dirty="0">
                          <a:ea typeface="Calibri" panose="020F0502020204030204" pitchFamily="34" charset="0"/>
                        </a:rPr>
                        <a:t> 768</a:t>
                      </a:r>
                      <a:r>
                        <a:rPr lang="en-US" sz="3600" dirty="0"/>
                        <a:t>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814840"/>
                  </a:ext>
                </a:extLst>
              </a:tr>
              <a:tr h="640871">
                <a:tc>
                  <a:txBody>
                    <a:bodyPr/>
                    <a:lstStyle/>
                    <a:p>
                      <a:r>
                        <a:rPr lang="en-US" sz="3300" dirty="0"/>
                        <a:t>Sex (Female, n (%))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218 (70.8)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138 (73.1)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 602 (78.4)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100871"/>
                  </a:ext>
                </a:extLst>
              </a:tr>
              <a:tr h="3104503">
                <a:tc>
                  <a:txBody>
                    <a:bodyPr/>
                    <a:lstStyle/>
                    <a:p>
                      <a:r>
                        <a:rPr lang="en-US" sz="3300" dirty="0"/>
                        <a:t>Race, n(%)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White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AI/AN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Asian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Black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Unknown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183 (59.4)</a:t>
                      </a:r>
                    </a:p>
                    <a:p>
                      <a:pPr algn="ctr"/>
                      <a:r>
                        <a:rPr lang="en-US" sz="3300" dirty="0"/>
                        <a:t>2 (0.6)</a:t>
                      </a:r>
                    </a:p>
                    <a:p>
                      <a:pPr algn="ctr"/>
                      <a:r>
                        <a:rPr lang="en-US" sz="3300" dirty="0"/>
                        <a:t>6 (1.9)</a:t>
                      </a:r>
                    </a:p>
                    <a:p>
                      <a:pPr algn="ctr"/>
                      <a:r>
                        <a:rPr lang="en-US" sz="3300" dirty="0"/>
                        <a:t>53 (17.2)</a:t>
                      </a:r>
                    </a:p>
                    <a:p>
                      <a:pPr algn="ctr"/>
                      <a:r>
                        <a:rPr lang="en-US" sz="3300" dirty="0"/>
                        <a:t>64 (20.8)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100 (52.9)</a:t>
                      </a:r>
                    </a:p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dirty="0"/>
                        <a:t>2 (1.1) </a:t>
                      </a:r>
                    </a:p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dirty="0"/>
                        <a:t>2 (1.1) </a:t>
                      </a:r>
                    </a:p>
                    <a:p>
                      <a:pPr algn="ctr"/>
                      <a:r>
                        <a:rPr lang="en-US" sz="3300" dirty="0"/>
                        <a:t>46 (24.3)</a:t>
                      </a:r>
                    </a:p>
                    <a:p>
                      <a:pPr algn="ctr"/>
                      <a:r>
                        <a:rPr lang="en-US" sz="3300" dirty="0"/>
                        <a:t>39 (20.6)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407 (53.0)</a:t>
                      </a:r>
                    </a:p>
                    <a:p>
                      <a:pPr algn="ctr"/>
                      <a:r>
                        <a:rPr lang="en-US" sz="3300" dirty="0"/>
                        <a:t>2 (0.3)</a:t>
                      </a:r>
                    </a:p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dirty="0"/>
                        <a:t>15 (2.0) </a:t>
                      </a:r>
                    </a:p>
                    <a:p>
                      <a:pPr algn="ctr"/>
                      <a:r>
                        <a:rPr lang="en-US" sz="3300" dirty="0"/>
                        <a:t>222 (28.9)</a:t>
                      </a:r>
                    </a:p>
                    <a:p>
                      <a:pPr algn="ctr"/>
                      <a:r>
                        <a:rPr lang="en-US" sz="3300" dirty="0"/>
                        <a:t>122 (15.9)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640918"/>
                  </a:ext>
                </a:extLst>
              </a:tr>
              <a:tr h="595814">
                <a:tc>
                  <a:txBody>
                    <a:bodyPr/>
                    <a:lstStyle/>
                    <a:p>
                      <a:r>
                        <a:rPr lang="en-US" sz="3300" dirty="0"/>
                        <a:t>Age (Median, [Range])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50 [15-89]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48 [7-87]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50 [9-90]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353338"/>
                  </a:ext>
                </a:extLst>
              </a:tr>
              <a:tr h="3190773">
                <a:tc>
                  <a:txBody>
                    <a:bodyPr/>
                    <a:lstStyle/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dirty="0"/>
                        <a:t>Geographic Distribution, n(%)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Midwest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Northeast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South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West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44 (14.3)</a:t>
                      </a:r>
                    </a:p>
                    <a:p>
                      <a:pPr algn="ctr"/>
                      <a:r>
                        <a:rPr lang="en-US" sz="3300" dirty="0"/>
                        <a:t>83 (26.9)</a:t>
                      </a:r>
                    </a:p>
                    <a:p>
                      <a:pPr algn="ctr"/>
                      <a:r>
                        <a:rPr lang="en-US" sz="3300" dirty="0"/>
                        <a:t>130 (42.2)</a:t>
                      </a:r>
                    </a:p>
                    <a:p>
                      <a:pPr algn="ctr"/>
                      <a:r>
                        <a:rPr lang="en-US" sz="3300" dirty="0"/>
                        <a:t>38 (12.3)</a:t>
                      </a:r>
                    </a:p>
                    <a:p>
                      <a:pPr algn="ctr"/>
                      <a:r>
                        <a:rPr lang="en-US" sz="3300" dirty="0"/>
                        <a:t>7 (2.3)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27 (14.3)</a:t>
                      </a:r>
                    </a:p>
                    <a:p>
                      <a:pPr algn="ctr"/>
                      <a:r>
                        <a:rPr lang="en-US" sz="3300" dirty="0"/>
                        <a:t>38 (20.1)</a:t>
                      </a:r>
                    </a:p>
                    <a:p>
                      <a:pPr algn="ctr"/>
                      <a:r>
                        <a:rPr lang="en-US" sz="3300" dirty="0"/>
                        <a:t>43.9 (83)</a:t>
                      </a:r>
                    </a:p>
                    <a:p>
                      <a:pPr algn="ctr"/>
                      <a:r>
                        <a:rPr lang="en-US" sz="3300" dirty="0"/>
                        <a:t>36 (19.0)</a:t>
                      </a:r>
                    </a:p>
                    <a:p>
                      <a:pPr algn="ctr"/>
                      <a:r>
                        <a:rPr lang="en-US" sz="3300" dirty="0"/>
                        <a:t>5 (2.6)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115 (15.0)</a:t>
                      </a:r>
                    </a:p>
                    <a:p>
                      <a:pPr algn="ctr"/>
                      <a:r>
                        <a:rPr lang="en-US" sz="3300" dirty="0"/>
                        <a:t>205 (26.7)</a:t>
                      </a:r>
                    </a:p>
                    <a:p>
                      <a:pPr algn="ctr"/>
                      <a:r>
                        <a:rPr lang="en-US" sz="3300" dirty="0"/>
                        <a:t>47.9 (368)</a:t>
                      </a:r>
                    </a:p>
                    <a:p>
                      <a:pPr algn="ctr"/>
                      <a:r>
                        <a:rPr lang="en-US" sz="3300" dirty="0"/>
                        <a:t>64 (8.3)</a:t>
                      </a:r>
                    </a:p>
                    <a:p>
                      <a:pPr algn="ctr"/>
                      <a:r>
                        <a:rPr lang="en-US" sz="3300" dirty="0"/>
                        <a:t>16(2.1)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29423"/>
                  </a:ext>
                </a:extLst>
              </a:tr>
              <a:tr h="1097553">
                <a:tc>
                  <a:txBody>
                    <a:bodyPr/>
                    <a:lstStyle/>
                    <a:p>
                      <a:r>
                        <a:rPr lang="en-US" sz="3300" dirty="0"/>
                        <a:t>Years in the Healthcare system (Median, [Range])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6.4 [1.5-36.8]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5.5 [1.5-36.4]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7.2 [1.5-35.1]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203124"/>
                  </a:ext>
                </a:extLst>
              </a:tr>
              <a:tr h="59581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300" dirty="0"/>
                        <a:t>Patients Alive (n(%))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292 (94.8)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179 (94.7)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/>
                        <a:t>718 (93.5)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846019"/>
                  </a:ext>
                </a:extLst>
              </a:tr>
            </a:tbl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AD140D63-C3E3-E875-4F3A-F8E1F17A42F5}"/>
              </a:ext>
            </a:extLst>
          </p:cNvPr>
          <p:cNvSpPr txBox="1"/>
          <p:nvPr/>
        </p:nvSpPr>
        <p:spPr>
          <a:xfrm>
            <a:off x="34571376" y="18735409"/>
            <a:ext cx="16479322" cy="126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This is a large population-based study on patients with misdiagnosis of NMOSD or MS providing insights into potential factors of misdiagnosis gaps nationwide.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Of 7657 patients persistently coded as NMOSD, only 52.8% ultimately had the correct diagnosis of NMOSD, showing the importance of accurate diagnosis and coding by all clinicians. 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Patients are more likely to be diagnosed with MS/NMOSD interchangeably. This could be due to poor awareness amongst clinicians, healthcare utilization disruption/disparity, and/or seronegative NMOSD and otherwise complex presentations.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Limitations: No availability of  confirmatory CSF/serum serology for MS/NMOSD; Cross-sectional study limits ability to  to determine the cause of misdiagnoses. 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Data will continue to be analyzed, including impact of  misuse of MS DMTs in NMOSD patients and differences of procedures amongst all three groups. </a:t>
            </a:r>
          </a:p>
          <a:p>
            <a:pPr marL="685800" indent="-685800">
              <a:buFont typeface="Arial" charset="0"/>
              <a:buChar char="•"/>
            </a:pPr>
            <a:endParaRPr lang="en-US" sz="4800" dirty="0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AEF984F-C2CE-C2E5-A606-7D27D6091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23447"/>
              </p:ext>
            </p:extLst>
          </p:nvPr>
        </p:nvGraphicFramePr>
        <p:xfrm>
          <a:off x="34551569" y="7904209"/>
          <a:ext cx="16450166" cy="974344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744027">
                  <a:extLst>
                    <a:ext uri="{9D8B030D-6E8A-4147-A177-3AD203B41FA5}">
                      <a16:colId xmlns:a16="http://schemas.microsoft.com/office/drawing/2014/main" val="2951629234"/>
                    </a:ext>
                  </a:extLst>
                </a:gridCol>
                <a:gridCol w="3462651">
                  <a:extLst>
                    <a:ext uri="{9D8B030D-6E8A-4147-A177-3AD203B41FA5}">
                      <a16:colId xmlns:a16="http://schemas.microsoft.com/office/drawing/2014/main" val="217827732"/>
                    </a:ext>
                  </a:extLst>
                </a:gridCol>
                <a:gridCol w="3503389">
                  <a:extLst>
                    <a:ext uri="{9D8B030D-6E8A-4147-A177-3AD203B41FA5}">
                      <a16:colId xmlns:a16="http://schemas.microsoft.com/office/drawing/2014/main" val="3116145668"/>
                    </a:ext>
                  </a:extLst>
                </a:gridCol>
                <a:gridCol w="3740099">
                  <a:extLst>
                    <a:ext uri="{9D8B030D-6E8A-4147-A177-3AD203B41FA5}">
                      <a16:colId xmlns:a16="http://schemas.microsoft.com/office/drawing/2014/main" val="1214440576"/>
                    </a:ext>
                  </a:extLst>
                </a:gridCol>
              </a:tblGrid>
              <a:tr h="2120350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NMOSD Patients misdiagnosed as MS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MS Patients misdiagnosed as NMOSD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Patients diagnosed with MS and NMOSD interchangeably 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48565"/>
                  </a:ext>
                </a:extLst>
              </a:tr>
              <a:tr h="98949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3300" b="1" dirty="0"/>
                        <a:t>Prevalence Rate for NMOSD patients entering the 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0.04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0.10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759791"/>
                  </a:ext>
                </a:extLst>
              </a:tr>
              <a:tr h="3251203">
                <a:tc>
                  <a:txBody>
                    <a:bodyPr/>
                    <a:lstStyle/>
                    <a:p>
                      <a:pPr lvl="0" algn="l"/>
                      <a:r>
                        <a:rPr lang="en-US" sz="3300" b="1" dirty="0"/>
                        <a:t>Incidence Rate of misdiagnoses (per 1,000 persons-year)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Midwest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Northeast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South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West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7.10</a:t>
                      </a:r>
                    </a:p>
                    <a:p>
                      <a:pPr algn="ctr"/>
                      <a:r>
                        <a:rPr lang="en-US" sz="3300" dirty="0"/>
                        <a:t>7.78</a:t>
                      </a:r>
                    </a:p>
                    <a:p>
                      <a:pPr algn="ctr"/>
                      <a:r>
                        <a:rPr lang="en-US" sz="3300" dirty="0"/>
                        <a:t>5.18</a:t>
                      </a:r>
                    </a:p>
                    <a:p>
                      <a:pPr algn="ctr"/>
                      <a:r>
                        <a:rPr lang="en-US" sz="3300" dirty="0"/>
                        <a:t>7.11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4.98</a:t>
                      </a:r>
                    </a:p>
                    <a:p>
                      <a:pPr algn="ctr"/>
                      <a:r>
                        <a:rPr lang="en-US" sz="3300" dirty="0"/>
                        <a:t>4.03</a:t>
                      </a:r>
                    </a:p>
                    <a:p>
                      <a:pPr algn="ctr"/>
                      <a:r>
                        <a:rPr lang="en-US" sz="3300" dirty="0"/>
                        <a:t>3.81</a:t>
                      </a:r>
                    </a:p>
                    <a:p>
                      <a:pPr algn="ctr"/>
                      <a:r>
                        <a:rPr lang="en-US" sz="3300" dirty="0"/>
                        <a:t>7.82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17.81</a:t>
                      </a:r>
                    </a:p>
                    <a:p>
                      <a:pPr algn="ctr"/>
                      <a:r>
                        <a:rPr lang="en-US" sz="3300" dirty="0"/>
                        <a:t>18.43</a:t>
                      </a:r>
                    </a:p>
                    <a:p>
                      <a:pPr algn="ctr"/>
                      <a:r>
                        <a:rPr lang="en-US" sz="3300" dirty="0"/>
                        <a:t>13.89</a:t>
                      </a:r>
                    </a:p>
                    <a:p>
                      <a:pPr algn="ctr"/>
                      <a:r>
                        <a:rPr lang="en-US" sz="3300" dirty="0"/>
                        <a:t>11.00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095747007"/>
                  </a:ext>
                </a:extLst>
              </a:tr>
              <a:tr h="2798861"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3300" b="1" dirty="0"/>
                        <a:t>Risk Ratio of Inaccurate Diagnosis in NMOSD patients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Midwest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Northeast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South</a:t>
                      </a:r>
                    </a:p>
                    <a:p>
                      <a:pPr marL="457200" lvl="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3300" dirty="0"/>
                        <a:t>West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-</a:t>
                      </a:r>
                    </a:p>
                    <a:p>
                      <a:pPr algn="ctr"/>
                      <a:r>
                        <a:rPr lang="en-US" sz="3300" dirty="0"/>
                        <a:t>1.10</a:t>
                      </a:r>
                    </a:p>
                    <a:p>
                      <a:pPr algn="ctr"/>
                      <a:r>
                        <a:rPr lang="en-US" sz="3300" dirty="0"/>
                        <a:t>0.82</a:t>
                      </a:r>
                    </a:p>
                    <a:p>
                      <a:pPr algn="ctr"/>
                      <a:r>
                        <a:rPr lang="en-US" sz="3300" dirty="0"/>
                        <a:t>1.00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-</a:t>
                      </a:r>
                    </a:p>
                    <a:p>
                      <a:pPr algn="ctr"/>
                      <a:r>
                        <a:rPr lang="en-US" sz="3300" dirty="0"/>
                        <a:t>0.81</a:t>
                      </a:r>
                    </a:p>
                    <a:p>
                      <a:pPr algn="ctr"/>
                      <a:r>
                        <a:rPr lang="en-US" sz="3300" dirty="0"/>
                        <a:t>0.77</a:t>
                      </a:r>
                    </a:p>
                    <a:p>
                      <a:pPr algn="ctr"/>
                      <a:r>
                        <a:rPr lang="en-US" sz="3300" dirty="0"/>
                        <a:t>1.57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z="3300" dirty="0"/>
                    </a:p>
                    <a:p>
                      <a:pPr algn="ctr"/>
                      <a:endParaRPr lang="en-US" sz="3300" dirty="0"/>
                    </a:p>
                    <a:p>
                      <a:pPr algn="ctr"/>
                      <a:r>
                        <a:rPr lang="en-US" sz="3300" dirty="0"/>
                        <a:t>-</a:t>
                      </a:r>
                    </a:p>
                    <a:p>
                      <a:pPr algn="ctr"/>
                      <a:r>
                        <a:rPr lang="en-US" sz="3300" dirty="0"/>
                        <a:t>1.03</a:t>
                      </a:r>
                    </a:p>
                    <a:p>
                      <a:pPr algn="ctr"/>
                      <a:r>
                        <a:rPr lang="en-US" sz="3300" dirty="0"/>
                        <a:t>0.78</a:t>
                      </a:r>
                    </a:p>
                    <a:p>
                      <a:pPr algn="ctr"/>
                      <a:r>
                        <a:rPr lang="en-US" sz="3300" dirty="0"/>
                        <a:t>0.62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59708367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AE13931A-8C7F-5F09-C529-0DE19A5EA8A4}"/>
              </a:ext>
            </a:extLst>
          </p:cNvPr>
          <p:cNvSpPr/>
          <p:nvPr/>
        </p:nvSpPr>
        <p:spPr>
          <a:xfrm>
            <a:off x="25905398" y="12031849"/>
            <a:ext cx="7417709" cy="1571388"/>
          </a:xfrm>
          <a:prstGeom prst="rect">
            <a:avLst/>
          </a:prstGeom>
          <a:ln w="412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&lt; 3 Visits within the system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</a:rPr>
              <a:t>(n= 926)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B5FBEE-2882-C6CC-C917-37C78EEA3515}"/>
              </a:ext>
            </a:extLst>
          </p:cNvPr>
          <p:cNvCxnSpPr>
            <a:cxnSpLocks/>
          </p:cNvCxnSpPr>
          <p:nvPr/>
        </p:nvCxnSpPr>
        <p:spPr>
          <a:xfrm flipV="1">
            <a:off x="20777521" y="12974595"/>
            <a:ext cx="5079005" cy="656276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B918BDF-82C9-77CA-3F6E-F3A4AF412F1C}"/>
              </a:ext>
            </a:extLst>
          </p:cNvPr>
          <p:cNvCxnSpPr>
            <a:cxnSpLocks/>
          </p:cNvCxnSpPr>
          <p:nvPr/>
        </p:nvCxnSpPr>
        <p:spPr>
          <a:xfrm>
            <a:off x="20777521" y="13630871"/>
            <a:ext cx="5079005" cy="722327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CD39780-638A-FA36-D905-A0A165941544}"/>
              </a:ext>
            </a:extLst>
          </p:cNvPr>
          <p:cNvSpPr/>
          <p:nvPr/>
        </p:nvSpPr>
        <p:spPr>
          <a:xfrm>
            <a:off x="15408045" y="20703151"/>
            <a:ext cx="6396171" cy="1556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</a:rPr>
              <a:t>Table 1: Demographics of Identified Patients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959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7832</TotalTime>
  <Words>1036</Words>
  <Application>Microsoft Macintosh PowerPoint</Application>
  <PresentationFormat>Custom</PresentationFormat>
  <Paragraphs>183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Burton</dc:creator>
  <cp:lastModifiedBy>Ka-Ho Wong</cp:lastModifiedBy>
  <cp:revision>230</cp:revision>
  <cp:lastPrinted>2017-02-20T21:38:18Z</cp:lastPrinted>
  <dcterms:created xsi:type="dcterms:W3CDTF">2014-01-28T07:27:25Z</dcterms:created>
  <dcterms:modified xsi:type="dcterms:W3CDTF">2023-04-03T23:55:32Z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